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 id="2147483876" r:id="rId2"/>
    <p:sldMasterId id="2147483888" r:id="rId3"/>
    <p:sldMasterId id="2147483900" r:id="rId4"/>
  </p:sldMasterIdLst>
  <p:notesMasterIdLst>
    <p:notesMasterId r:id="rId21"/>
  </p:notesMasterIdLst>
  <p:sldIdLst>
    <p:sldId id="256" r:id="rId5"/>
    <p:sldId id="271" r:id="rId6"/>
    <p:sldId id="267" r:id="rId7"/>
    <p:sldId id="257" r:id="rId8"/>
    <p:sldId id="259" r:id="rId9"/>
    <p:sldId id="261" r:id="rId10"/>
    <p:sldId id="268" r:id="rId11"/>
    <p:sldId id="262" r:id="rId12"/>
    <p:sldId id="263" r:id="rId13"/>
    <p:sldId id="264" r:id="rId14"/>
    <p:sldId id="265" r:id="rId15"/>
    <p:sldId id="266" r:id="rId16"/>
    <p:sldId id="269" r:id="rId17"/>
    <p:sldId id="270" r:id="rId18"/>
    <p:sldId id="272"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6815"/>
    <a:srgbClr val="F2803A"/>
    <a:srgbClr val="C45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C3F47-F17C-43DF-A8AD-B5D8BA6F76AE}" type="datetimeFigureOut">
              <a:rPr lang="it-IT" smtClean="0"/>
              <a:t>15/10/2015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D678A2-10DB-44F1-88FA-D8660C068B37}" type="slidenum">
              <a:rPr lang="it-IT" smtClean="0"/>
              <a:t>‹N›</a:t>
            </a:fld>
            <a:endParaRPr lang="it-IT"/>
          </a:p>
        </p:txBody>
      </p:sp>
    </p:spTree>
    <p:extLst>
      <p:ext uri="{BB962C8B-B14F-4D97-AF65-F5344CB8AC3E}">
        <p14:creationId xmlns:p14="http://schemas.microsoft.com/office/powerpoint/2010/main" val="1781238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Gli</a:t>
            </a:r>
            <a:r>
              <a:rPr lang="it-IT" baseline="0" dirty="0" smtClean="0"/>
              <a:t> impianti fotovoltaici produrranno al meglio con un orientamento a sud ed un’inclinazione di circa 30° ( in Italia )</a:t>
            </a:r>
          </a:p>
        </p:txBody>
      </p:sp>
      <p:sp>
        <p:nvSpPr>
          <p:cNvPr id="4" name="Segnaposto numero diapositiva 3"/>
          <p:cNvSpPr>
            <a:spLocks noGrp="1"/>
          </p:cNvSpPr>
          <p:nvPr>
            <p:ph type="sldNum" sz="quarter" idx="10"/>
          </p:nvPr>
        </p:nvSpPr>
        <p:spPr/>
        <p:txBody>
          <a:bodyPr/>
          <a:lstStyle/>
          <a:p>
            <a:fld id="{42D678A2-10DB-44F1-88FA-D8660C068B37}" type="slidenum">
              <a:rPr lang="it-IT" smtClean="0"/>
              <a:t>12</a:t>
            </a:fld>
            <a:endParaRPr lang="it-IT"/>
          </a:p>
        </p:txBody>
      </p:sp>
    </p:spTree>
    <p:extLst>
      <p:ext uri="{BB962C8B-B14F-4D97-AF65-F5344CB8AC3E}">
        <p14:creationId xmlns:p14="http://schemas.microsoft.com/office/powerpoint/2010/main" val="13277333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15230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39396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210566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476389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939482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55486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317451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US">
              <a:solidFill>
                <a:prstClr val="black">
                  <a:tint val="75000"/>
                </a:prstClr>
              </a:solidFill>
            </a:endParaRPr>
          </a:p>
        </p:txBody>
      </p:sp>
      <p:sp>
        <p:nvSpPr>
          <p:cNvPr id="9" name="Segnaposto numero diapositiva 8"/>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1420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US">
              <a:solidFill>
                <a:prstClr val="black">
                  <a:tint val="75000"/>
                </a:prstClr>
              </a:solidFill>
            </a:endParaRPr>
          </a:p>
        </p:txBody>
      </p:sp>
      <p:sp>
        <p:nvSpPr>
          <p:cNvPr id="5" name="Segnaposto numero diapositiva 4"/>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30516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en-US">
              <a:solidFill>
                <a:prstClr val="black">
                  <a:tint val="75000"/>
                </a:prstClr>
              </a:solidFill>
            </a:endParaRPr>
          </a:p>
        </p:txBody>
      </p:sp>
      <p:sp>
        <p:nvSpPr>
          <p:cNvPr id="4" name="Segnaposto numero diapositiva 3"/>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47519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73037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22428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762546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55738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051548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460882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96647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2425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65691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US">
              <a:solidFill>
                <a:prstClr val="black">
                  <a:tint val="75000"/>
                </a:prstClr>
              </a:solidFill>
            </a:endParaRPr>
          </a:p>
        </p:txBody>
      </p:sp>
      <p:sp>
        <p:nvSpPr>
          <p:cNvPr id="9" name="Segnaposto numero diapositiva 8"/>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915101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US">
              <a:solidFill>
                <a:prstClr val="black">
                  <a:tint val="75000"/>
                </a:prstClr>
              </a:solidFill>
            </a:endParaRPr>
          </a:p>
        </p:txBody>
      </p:sp>
      <p:sp>
        <p:nvSpPr>
          <p:cNvPr id="5" name="Segnaposto numero diapositiva 4"/>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02209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en-US">
              <a:solidFill>
                <a:prstClr val="black">
                  <a:tint val="75000"/>
                </a:prstClr>
              </a:solidFill>
            </a:endParaRPr>
          </a:p>
        </p:txBody>
      </p:sp>
      <p:sp>
        <p:nvSpPr>
          <p:cNvPr id="4" name="Segnaposto numero diapositiva 3"/>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48031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5586B75A-687E-405C-8A0B-8D00578BA2C3}" type="datetimeFigureOut">
              <a:rPr lang="en-US" smtClean="0"/>
              <a:pPr/>
              <a:t>10/15/2015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212762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049528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633572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987255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509662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852958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7648618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499650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144586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US">
              <a:solidFill>
                <a:prstClr val="black">
                  <a:tint val="75000"/>
                </a:prstClr>
              </a:solidFill>
            </a:endParaRPr>
          </a:p>
        </p:txBody>
      </p:sp>
      <p:sp>
        <p:nvSpPr>
          <p:cNvPr id="9" name="Segnaposto numero diapositiva 8"/>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188850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US">
              <a:solidFill>
                <a:prstClr val="black">
                  <a:tint val="75000"/>
                </a:prstClr>
              </a:solidFill>
            </a:endParaRPr>
          </a:p>
        </p:txBody>
      </p:sp>
      <p:sp>
        <p:nvSpPr>
          <p:cNvPr id="5" name="Segnaposto numero diapositiva 4"/>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71339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878899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en-US">
              <a:solidFill>
                <a:prstClr val="black">
                  <a:tint val="75000"/>
                </a:prstClr>
              </a:solidFill>
            </a:endParaRPr>
          </a:p>
        </p:txBody>
      </p:sp>
      <p:sp>
        <p:nvSpPr>
          <p:cNvPr id="4" name="Segnaposto numero diapositiva 3"/>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22728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02637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409673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587574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41ABA4E-CD72-497B-97AA-7213B3980F60}" type="datetimeFigureOut">
              <a:rPr lang="en-US" smtClean="0">
                <a:solidFill>
                  <a:prstClr val="black">
                    <a:tint val="75000"/>
                  </a:prstClr>
                </a:solidFill>
              </a:rPr>
              <a:pPr/>
              <a:t>10/15/2015</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2E57653-3E58-4892-A7ED-712530ACC68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27049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10/15/2015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89798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36955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10/15/2015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861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F6E2C9B-5FA2-460D-9BE7-B0812FC2A6FF}"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72952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586B75A-687E-405C-8A0B-8D00578BA2C3}" type="datetimeFigureOut">
              <a:rPr lang="en-US" smtClean="0"/>
              <a:pPr/>
              <a:t>10/15/2015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040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2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586B75A-687E-405C-8A0B-8D00578BA2C3}" type="datetimeFigureOut">
              <a:rPr lang="en-US" smtClean="0"/>
              <a:pPr/>
              <a:t>10/15/2015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5663402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alpha val="24000"/>
          </a:srgb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41ABA4E-CD72-497B-97AA-7213B3980F60}" type="datetimeFigureOut">
              <a:rPr lang="en-US" smtClean="0">
                <a:solidFill>
                  <a:prstClr val="black">
                    <a:tint val="75000"/>
                  </a:prstClr>
                </a:solidFill>
              </a:rPr>
              <a:pPr defTabSz="914400"/>
              <a:t>10/15/2015</a:t>
            </a:fld>
            <a:endParaRPr lang="en-US">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2E57653-3E58-4892-A7ED-712530ACC680}" type="slidenum">
              <a:rPr lang="en-US" smtClean="0">
                <a:solidFill>
                  <a:prstClr val="black">
                    <a:tint val="75000"/>
                  </a:prstClr>
                </a:solidFill>
              </a:rPr>
              <a:pPr defTabSz="914400"/>
              <a:t>‹N›</a:t>
            </a:fld>
            <a:endParaRPr lang="en-US">
              <a:solidFill>
                <a:prstClr val="black">
                  <a:tint val="75000"/>
                </a:prstClr>
              </a:solidFill>
            </a:endParaRPr>
          </a:p>
        </p:txBody>
      </p:sp>
    </p:spTree>
    <p:extLst>
      <p:ext uri="{BB962C8B-B14F-4D97-AF65-F5344CB8AC3E}">
        <p14:creationId xmlns:p14="http://schemas.microsoft.com/office/powerpoint/2010/main" val="302340020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41ABA4E-CD72-497B-97AA-7213B3980F60}" type="datetimeFigureOut">
              <a:rPr lang="en-US" smtClean="0">
                <a:solidFill>
                  <a:prstClr val="black">
                    <a:tint val="75000"/>
                  </a:prstClr>
                </a:solidFill>
              </a:rPr>
              <a:pPr defTabSz="914400"/>
              <a:t>10/15/2015</a:t>
            </a:fld>
            <a:endParaRPr lang="en-US">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2E57653-3E58-4892-A7ED-712530ACC680}" type="slidenum">
              <a:rPr lang="en-US" smtClean="0">
                <a:solidFill>
                  <a:prstClr val="black">
                    <a:tint val="75000"/>
                  </a:prstClr>
                </a:solidFill>
              </a:rPr>
              <a:pPr defTabSz="914400"/>
              <a:t>‹N›</a:t>
            </a:fld>
            <a:endParaRPr lang="en-US">
              <a:solidFill>
                <a:prstClr val="black">
                  <a:tint val="75000"/>
                </a:prstClr>
              </a:solidFill>
            </a:endParaRPr>
          </a:p>
        </p:txBody>
      </p:sp>
    </p:spTree>
    <p:extLst>
      <p:ext uri="{BB962C8B-B14F-4D97-AF65-F5344CB8AC3E}">
        <p14:creationId xmlns:p14="http://schemas.microsoft.com/office/powerpoint/2010/main" val="270831051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41ABA4E-CD72-497B-97AA-7213B3980F60}" type="datetimeFigureOut">
              <a:rPr lang="en-US" smtClean="0">
                <a:solidFill>
                  <a:prstClr val="black">
                    <a:tint val="75000"/>
                  </a:prstClr>
                </a:solidFill>
              </a:rPr>
              <a:pPr defTabSz="914400"/>
              <a:t>10/15/2015</a:t>
            </a:fld>
            <a:endParaRPr lang="en-US">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2E57653-3E58-4892-A7ED-712530ACC680}" type="slidenum">
              <a:rPr lang="en-US" smtClean="0">
                <a:solidFill>
                  <a:prstClr val="black">
                    <a:tint val="75000"/>
                  </a:prstClr>
                </a:solidFill>
              </a:rPr>
              <a:pPr defTabSz="914400"/>
              <a:t>‹N›</a:t>
            </a:fld>
            <a:endParaRPr lang="en-US">
              <a:solidFill>
                <a:prstClr val="black">
                  <a:tint val="75000"/>
                </a:prstClr>
              </a:solidFill>
            </a:endParaRPr>
          </a:p>
        </p:txBody>
      </p:sp>
    </p:spTree>
    <p:extLst>
      <p:ext uri="{BB962C8B-B14F-4D97-AF65-F5344CB8AC3E}">
        <p14:creationId xmlns:p14="http://schemas.microsoft.com/office/powerpoint/2010/main" val="380179264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IL Fotovoltaico </a:t>
            </a:r>
            <a:endParaRPr lang="it-IT" dirty="0"/>
          </a:p>
        </p:txBody>
      </p:sp>
      <p:sp>
        <p:nvSpPr>
          <p:cNvPr id="3" name="Sottotitolo 2"/>
          <p:cNvSpPr>
            <a:spLocks noGrp="1"/>
          </p:cNvSpPr>
          <p:nvPr>
            <p:ph type="subTitle" idx="1"/>
          </p:nvPr>
        </p:nvSpPr>
        <p:spPr/>
        <p:txBody>
          <a:bodyPr/>
          <a:lstStyle/>
          <a:p>
            <a:r>
              <a:rPr lang="it-IT" dirty="0" smtClean="0"/>
              <a:t>Dal Sole alle </a:t>
            </a:r>
            <a:r>
              <a:rPr lang="it-IT" smtClean="0"/>
              <a:t>nostre case</a:t>
            </a:r>
            <a:endParaRPr lang="it-IT" dirty="0"/>
          </a:p>
        </p:txBody>
      </p:sp>
    </p:spTree>
    <p:extLst>
      <p:ext uri="{BB962C8B-B14F-4D97-AF65-F5344CB8AC3E}">
        <p14:creationId xmlns:p14="http://schemas.microsoft.com/office/powerpoint/2010/main" val="28364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0055" y="308714"/>
            <a:ext cx="6096000" cy="3693319"/>
          </a:xfrm>
          <a:prstGeom prst="rect">
            <a:avLst/>
          </a:prstGeom>
        </p:spPr>
        <p:txBody>
          <a:bodyPr>
            <a:spAutoFit/>
          </a:bodyPr>
          <a:lstStyle/>
          <a:p>
            <a:r>
              <a:rPr lang="it-IT" dirty="0">
                <a:solidFill>
                  <a:srgbClr val="FF0000"/>
                </a:solidFill>
                <a:latin typeface="Arial Rounded MT Bold" panose="020F0704030504030204" pitchFamily="34" charset="0"/>
              </a:rPr>
              <a:t>L'ENERGIA SOLARE IN ITALIA: I PRO E I CONTRO DELL'INSTALLAZIONE DEI PANNELLI SOLARI</a:t>
            </a:r>
          </a:p>
          <a:p>
            <a:pPr algn="just"/>
            <a:r>
              <a:rPr lang="it-IT" dirty="0">
                <a:latin typeface="Rockwell" panose="02060603020205020403" pitchFamily="18" charset="0"/>
              </a:rPr>
              <a:t>Il fotovoltaico installato fa dell'Italia la nazione </a:t>
            </a:r>
            <a:r>
              <a:rPr lang="it-IT" dirty="0" err="1">
                <a:latin typeface="Rockwell" panose="02060603020205020403" pitchFamily="18" charset="0"/>
              </a:rPr>
              <a:t>aprifila</a:t>
            </a:r>
            <a:r>
              <a:rPr lang="it-IT" dirty="0">
                <a:latin typeface="Rockwell" panose="02060603020205020403" pitchFamily="18" charset="0"/>
              </a:rPr>
              <a:t> di un elenco mondiale, per la produzione di energia solare. </a:t>
            </a:r>
            <a:r>
              <a:rPr lang="it-IT" dirty="0" smtClean="0">
                <a:latin typeface="Rockwell" panose="02060603020205020403" pitchFamily="18" charset="0"/>
              </a:rPr>
              <a:t>L'Italia</a:t>
            </a:r>
            <a:r>
              <a:rPr lang="it-IT" dirty="0">
                <a:latin typeface="Rockwell" panose="02060603020205020403" pitchFamily="18" charset="0"/>
              </a:rPr>
              <a:t>, grazie alla sua favorevole posizione, gode di un alto valore di irraggiamento solare, compreso tra 1200 e 1750 kWh/m^2 all'anno, e si posiziona come uno dei paesi all'avanguardia per la ricerca e per l'innovazione dei sistemi di produzione di energia.</a:t>
            </a:r>
          </a:p>
          <a:p>
            <a:pPr algn="just"/>
            <a:r>
              <a:rPr lang="it-IT" dirty="0">
                <a:latin typeface="Rockwell" panose="02060603020205020403" pitchFamily="18" charset="0"/>
              </a:rPr>
              <a:t> </a:t>
            </a:r>
          </a:p>
          <a:p>
            <a:pPr algn="just"/>
            <a:r>
              <a:rPr lang="it-IT" dirty="0">
                <a:latin typeface="Rockwell" panose="02060603020205020403" pitchFamily="18" charset="0"/>
              </a:rPr>
              <a:t>Nel 2011 l'Italia è stata la nazione posizionata ai primi posti, tra una lista di 15 paesi, per la capacità di energia fotovoltaica installata.</a:t>
            </a:r>
          </a:p>
        </p:txBody>
      </p:sp>
      <p:pic>
        <p:nvPicPr>
          <p:cNvPr id="3" name="Immagine 2"/>
          <p:cNvPicPr>
            <a:picLocks noChangeAspect="1"/>
          </p:cNvPicPr>
          <p:nvPr/>
        </p:nvPicPr>
        <p:blipFill>
          <a:blip r:embed="rId2"/>
          <a:stretch>
            <a:fillRect/>
          </a:stretch>
        </p:blipFill>
        <p:spPr>
          <a:xfrm>
            <a:off x="6501831" y="308714"/>
            <a:ext cx="5497910" cy="2872968"/>
          </a:xfrm>
          <a:prstGeom prst="rect">
            <a:avLst/>
          </a:prstGeom>
        </p:spPr>
      </p:pic>
    </p:spTree>
    <p:extLst>
      <p:ext uri="{BB962C8B-B14F-4D97-AF65-F5344CB8AC3E}">
        <p14:creationId xmlns:p14="http://schemas.microsoft.com/office/powerpoint/2010/main" val="425218492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4348042" cy="6858000"/>
          </a:xfrm>
          <a:prstGeom prst="rect">
            <a:avLst/>
          </a:prstGeom>
        </p:spPr>
      </p:pic>
      <p:sp>
        <p:nvSpPr>
          <p:cNvPr id="3" name="Rettangolo 2"/>
          <p:cNvSpPr/>
          <p:nvPr/>
        </p:nvSpPr>
        <p:spPr>
          <a:xfrm>
            <a:off x="4488719" y="135374"/>
            <a:ext cx="7593810" cy="830997"/>
          </a:xfrm>
          <a:prstGeom prst="rect">
            <a:avLst/>
          </a:prstGeom>
        </p:spPr>
        <p:txBody>
          <a:bodyPr wrap="none">
            <a:spAutoFit/>
          </a:bodyPr>
          <a:lstStyle/>
          <a:p>
            <a:r>
              <a:rPr lang="it-IT" sz="4800" dirty="0">
                <a:solidFill>
                  <a:srgbClr val="FF0000"/>
                </a:solidFill>
                <a:latin typeface="Arial Rounded MT Bold" panose="020F0704030504030204" pitchFamily="34" charset="0"/>
              </a:rPr>
              <a:t>L'ITALIA IN GRID PARITY</a:t>
            </a:r>
          </a:p>
        </p:txBody>
      </p:sp>
      <p:sp>
        <p:nvSpPr>
          <p:cNvPr id="4" name="Rettangolo 3"/>
          <p:cNvSpPr/>
          <p:nvPr/>
        </p:nvSpPr>
        <p:spPr>
          <a:xfrm>
            <a:off x="5051427" y="1574807"/>
            <a:ext cx="6096000" cy="4801314"/>
          </a:xfrm>
          <a:prstGeom prst="rect">
            <a:avLst/>
          </a:prstGeom>
          <a:ln w="57150">
            <a:solidFill>
              <a:srgbClr val="C00000"/>
            </a:solidFill>
          </a:ln>
          <a:scene3d>
            <a:camera prst="orthographicFront"/>
            <a:lightRig rig="threePt" dir="t"/>
          </a:scene3d>
          <a:sp3d>
            <a:bevelT w="165100" prst="coolSlant"/>
          </a:sp3d>
        </p:spPr>
        <p:txBody>
          <a:bodyPr>
            <a:spAutoFit/>
          </a:bodyPr>
          <a:lstStyle/>
          <a:p>
            <a:pPr algn="just"/>
            <a:r>
              <a:rPr lang="it-IT" dirty="0">
                <a:latin typeface="Rockwell" panose="02060603020205020403" pitchFamily="18" charset="0"/>
              </a:rPr>
              <a:t>Partendo dalle stime del Gestore dei Servizi Elettrici (GSE) si riscontra che le istallazioni di pannelli fotovoltaici a uso domestico o aziendale è aumentato. Nel 2011, rispetto al 2010, si è avuto un incremento del 268%, sia per gli impianti di piccole dimensioni (da 1 a 3 kW), sia per quelle con potenza maggiore (5 MW). Le regioni che hanno dimostrato una crescita del numero degli impianti sono stati il Molise e la Valle D'Aosta, ma in termini di potenza installata, il primato è toccato alla Puglia con i suoi 2.186 MW. Mediamente però, la capacità istallata si distribuisce su tutto il territorio con percentuali del 43% al Nord, il 38% al Sud e il 19% al Centro. Prendendo come riferimento 1 </a:t>
            </a:r>
            <a:r>
              <a:rPr lang="it-IT" dirty="0" err="1">
                <a:latin typeface="Rockwell" panose="02060603020205020403" pitchFamily="18" charset="0"/>
              </a:rPr>
              <a:t>KWp</a:t>
            </a:r>
            <a:r>
              <a:rPr lang="it-IT" dirty="0">
                <a:latin typeface="Rockwell" panose="02060603020205020403" pitchFamily="18" charset="0"/>
              </a:rPr>
              <a:t> istallato e considerando tutte le condizioni favorevoli, la media della potenza sul tutto il territorio, porta le regioni del Sud ad avere la meglio, come è facile notare da questi dati PVGIS.</a:t>
            </a:r>
          </a:p>
        </p:txBody>
      </p:sp>
    </p:spTree>
    <p:extLst>
      <p:ext uri="{BB962C8B-B14F-4D97-AF65-F5344CB8AC3E}">
        <p14:creationId xmlns:p14="http://schemas.microsoft.com/office/powerpoint/2010/main" val="967231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4745" y="211016"/>
            <a:ext cx="5824025" cy="2031325"/>
          </a:xfrm>
          <a:prstGeom prst="rect">
            <a:avLst/>
          </a:prstGeom>
          <a:noFill/>
          <a:ln w="38100">
            <a:solidFill>
              <a:srgbClr val="00B0F0"/>
            </a:solidFill>
          </a:ln>
          <a:scene3d>
            <a:camera prst="orthographicFront"/>
            <a:lightRig rig="threePt" dir="t"/>
          </a:scene3d>
          <a:sp3d>
            <a:bevelT prst="angle"/>
          </a:sp3d>
        </p:spPr>
        <p:txBody>
          <a:bodyPr wrap="square" rtlCol="0">
            <a:spAutoFit/>
          </a:bodyPr>
          <a:lstStyle/>
          <a:p>
            <a:r>
              <a:rPr lang="it-IT" dirty="0" smtClean="0">
                <a:solidFill>
                  <a:srgbClr val="FF0000"/>
                </a:solidFill>
              </a:rPr>
              <a:t>I PRO:</a:t>
            </a:r>
          </a:p>
          <a:p>
            <a:pPr marL="285750" indent="-285750">
              <a:buFontTx/>
              <a:buChar char="-"/>
            </a:pPr>
            <a:r>
              <a:rPr lang="it-IT" dirty="0" smtClean="0">
                <a:latin typeface="Arial Rounded MT Bold" panose="020F0704030504030204" pitchFamily="34" charset="0"/>
              </a:rPr>
              <a:t>Bassa manutenzione;</a:t>
            </a:r>
          </a:p>
          <a:p>
            <a:pPr marL="285750" indent="-285750">
              <a:buFontTx/>
              <a:buChar char="-"/>
            </a:pPr>
            <a:r>
              <a:rPr lang="it-IT" dirty="0" smtClean="0">
                <a:latin typeface="Arial Rounded MT Bold" panose="020F0704030504030204" pitchFamily="34" charset="0"/>
              </a:rPr>
              <a:t>Investimento con tempi di rientro;</a:t>
            </a:r>
          </a:p>
          <a:p>
            <a:pPr marL="285750" indent="-285750">
              <a:buFontTx/>
              <a:buChar char="-"/>
            </a:pPr>
            <a:r>
              <a:rPr lang="it-IT" dirty="0" smtClean="0">
                <a:latin typeface="Arial Rounded MT Bold" panose="020F0704030504030204" pitchFamily="34" charset="0"/>
              </a:rPr>
              <a:t>Riduzione bollette elettriche;</a:t>
            </a:r>
          </a:p>
          <a:p>
            <a:pPr marL="285750" indent="-285750">
              <a:buFontTx/>
              <a:buChar char="-"/>
            </a:pPr>
            <a:r>
              <a:rPr lang="it-IT" dirty="0" smtClean="0">
                <a:latin typeface="Arial Rounded MT Bold" panose="020F0704030504030204" pitchFamily="34" charset="0"/>
              </a:rPr>
              <a:t>Produzione di energia pulita, senza trasporto di materie prime e con prodotti </a:t>
            </a:r>
            <a:r>
              <a:rPr lang="it-IT" dirty="0" smtClean="0">
                <a:latin typeface="Arial Rounded MT Bold" panose="020F0704030504030204" pitchFamily="34" charset="0"/>
              </a:rPr>
              <a:t>riciclabili</a:t>
            </a:r>
            <a:r>
              <a:rPr lang="it-IT" dirty="0" smtClean="0">
                <a:latin typeface="Arial Rounded MT Bold" panose="020F0704030504030204" pitchFamily="34" charset="0"/>
              </a:rPr>
              <a:t>; </a:t>
            </a:r>
            <a:endParaRPr lang="it-IT" dirty="0" smtClean="0">
              <a:latin typeface="Arial Rounded MT Bold" panose="020F0704030504030204" pitchFamily="34" charset="0"/>
            </a:endParaRPr>
          </a:p>
          <a:p>
            <a:pPr marL="285750" indent="-285750">
              <a:buFontTx/>
              <a:buChar char="-"/>
            </a:pPr>
            <a:r>
              <a:rPr lang="it-IT" dirty="0" smtClean="0">
                <a:latin typeface="Arial Rounded MT Bold" panose="020F0704030504030204" pitchFamily="34" charset="0"/>
              </a:rPr>
              <a:t>Iva ridotta dal 22% al 10%</a:t>
            </a:r>
            <a:endParaRPr lang="it-IT" dirty="0" smtClean="0">
              <a:latin typeface="Arial Rounded MT Bold" panose="020F0704030504030204" pitchFamily="34" charset="0"/>
            </a:endParaRPr>
          </a:p>
        </p:txBody>
      </p:sp>
      <p:sp>
        <p:nvSpPr>
          <p:cNvPr id="6" name="CasellaDiTesto 5"/>
          <p:cNvSpPr txBox="1"/>
          <p:nvPr/>
        </p:nvSpPr>
        <p:spPr>
          <a:xfrm>
            <a:off x="154746" y="3882682"/>
            <a:ext cx="5824024" cy="1754326"/>
          </a:xfrm>
          <a:prstGeom prst="rect">
            <a:avLst/>
          </a:prstGeom>
          <a:noFill/>
          <a:ln w="38100">
            <a:solidFill>
              <a:srgbClr val="00B0F0"/>
            </a:solidFill>
          </a:ln>
          <a:scene3d>
            <a:camera prst="orthographicFront"/>
            <a:lightRig rig="threePt" dir="t"/>
          </a:scene3d>
          <a:sp3d>
            <a:bevelT prst="angle"/>
          </a:sp3d>
        </p:spPr>
        <p:txBody>
          <a:bodyPr wrap="square" rtlCol="0">
            <a:spAutoFit/>
          </a:bodyPr>
          <a:lstStyle/>
          <a:p>
            <a:r>
              <a:rPr lang="it-IT" dirty="0" smtClean="0">
                <a:solidFill>
                  <a:srgbClr val="FF0000"/>
                </a:solidFill>
              </a:rPr>
              <a:t>I CONTRO: </a:t>
            </a:r>
          </a:p>
          <a:p>
            <a:endParaRPr lang="it-IT" b="1" dirty="0" smtClean="0">
              <a:solidFill>
                <a:srgbClr val="FF0000"/>
              </a:solidFill>
            </a:endParaRPr>
          </a:p>
          <a:p>
            <a:r>
              <a:rPr lang="it-IT" b="1" dirty="0" smtClean="0">
                <a:latin typeface="Rockwell" panose="02060603020205020403" pitchFamily="18" charset="0"/>
              </a:rPr>
              <a:t>- prezzo;</a:t>
            </a:r>
          </a:p>
          <a:p>
            <a:r>
              <a:rPr lang="it-IT" b="1" dirty="0" smtClean="0">
                <a:latin typeface="Rockwell" panose="02060603020205020403" pitchFamily="18" charset="0"/>
              </a:rPr>
              <a:t>- «in istantanea»;</a:t>
            </a:r>
          </a:p>
          <a:p>
            <a:r>
              <a:rPr lang="it-IT" b="1" dirty="0" smtClean="0">
                <a:latin typeface="Rockwell" panose="02060603020205020403" pitchFamily="18" charset="0"/>
              </a:rPr>
              <a:t>- Produzione intermittente e non prevedibile</a:t>
            </a:r>
          </a:p>
          <a:p>
            <a:pPr marL="285750" indent="-285750">
              <a:buFontTx/>
              <a:buChar char="-"/>
            </a:pPr>
            <a:endParaRPr lang="it-IT" dirty="0"/>
          </a:p>
        </p:txBody>
      </p:sp>
      <p:pic>
        <p:nvPicPr>
          <p:cNvPr id="7" name="Immagine 6"/>
          <p:cNvPicPr>
            <a:picLocks noChangeAspect="1"/>
          </p:cNvPicPr>
          <p:nvPr/>
        </p:nvPicPr>
        <p:blipFill>
          <a:blip r:embed="rId3"/>
          <a:stretch>
            <a:fillRect/>
          </a:stretch>
        </p:blipFill>
        <p:spPr>
          <a:xfrm>
            <a:off x="6825395" y="1504624"/>
            <a:ext cx="4834774" cy="2926699"/>
          </a:xfrm>
          <a:prstGeom prst="rect">
            <a:avLst/>
          </a:prstGeom>
        </p:spPr>
      </p:pic>
      <p:cxnSp>
        <p:nvCxnSpPr>
          <p:cNvPr id="4" name="Connettore 2 3"/>
          <p:cNvCxnSpPr/>
          <p:nvPr/>
        </p:nvCxnSpPr>
        <p:spPr>
          <a:xfrm flipV="1">
            <a:off x="3793765" y="717625"/>
            <a:ext cx="2522629" cy="5625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6522054" y="117461"/>
            <a:ext cx="5441455" cy="1200329"/>
          </a:xfrm>
          <a:prstGeom prst="rect">
            <a:avLst/>
          </a:prstGeom>
          <a:ln>
            <a:solidFill>
              <a:srgbClr val="00B0F0"/>
            </a:solidFill>
          </a:ln>
        </p:spPr>
        <p:txBody>
          <a:bodyPr wrap="square">
            <a:spAutoFit/>
          </a:bodyPr>
          <a:lstStyle/>
          <a:p>
            <a:pPr algn="just"/>
            <a:r>
              <a:rPr lang="it-IT" sz="1200" dirty="0"/>
              <a:t>il costo di produzione del </a:t>
            </a:r>
            <a:r>
              <a:rPr lang="it-IT" sz="1200" dirty="0" err="1"/>
              <a:t>kwh</a:t>
            </a:r>
            <a:r>
              <a:rPr lang="it-IT" sz="1200" dirty="0"/>
              <a:t> auto-generato col sole è molto inferiore al costo di acquisto del </a:t>
            </a:r>
            <a:r>
              <a:rPr lang="it-IT" sz="1200" dirty="0" err="1"/>
              <a:t>kwh</a:t>
            </a:r>
            <a:r>
              <a:rPr lang="it-IT" sz="1200" dirty="0"/>
              <a:t> in bolletta (meno della metà: 0,10 contro 0,25 €/</a:t>
            </a:r>
            <a:r>
              <a:rPr lang="it-IT" sz="1200" dirty="0" err="1"/>
              <a:t>kwh</a:t>
            </a:r>
            <a:r>
              <a:rPr lang="it-IT" sz="1200" dirty="0"/>
              <a:t>). Questo per un semplice motivo: l’auto-produzione e l’auto-consumo non richiedono l’uso della rete e sono quindi esenti dai costi tradizionalmente addebitati in bolletta: oneri, costi di distribuzione, dispacciamento, trasmissione, imposte, accise, </a:t>
            </a:r>
            <a:r>
              <a:rPr lang="it-IT" sz="1200" dirty="0" err="1"/>
              <a:t>ecc</a:t>
            </a:r>
            <a:r>
              <a:rPr lang="it-IT" sz="1200" dirty="0"/>
              <a:t>…</a:t>
            </a:r>
          </a:p>
        </p:txBody>
      </p:sp>
    </p:spTree>
    <p:extLst>
      <p:ext uri="{BB962C8B-B14F-4D97-AF65-F5344CB8AC3E}">
        <p14:creationId xmlns:p14="http://schemas.microsoft.com/office/powerpoint/2010/main" val="3279003433"/>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1551" y="316129"/>
            <a:ext cx="8229600" cy="868346"/>
          </a:xfrm>
        </p:spPr>
        <p:txBody>
          <a:bodyPr>
            <a:normAutofit/>
          </a:bodyPr>
          <a:lstStyle/>
          <a:p>
            <a:r>
              <a:rPr lang="it-IT" sz="2400" b="1" dirty="0">
                <a:solidFill>
                  <a:srgbClr val="FF0000"/>
                </a:solidFill>
              </a:rPr>
              <a:t>Impatto </a:t>
            </a:r>
            <a:r>
              <a:rPr lang="it-IT" sz="2400" b="1" dirty="0" err="1">
                <a:solidFill>
                  <a:srgbClr val="FF0000"/>
                </a:solidFill>
              </a:rPr>
              <a:t>ambiaentale</a:t>
            </a:r>
            <a:endParaRPr lang="it-IT" sz="2400" b="1" dirty="0">
              <a:solidFill>
                <a:srgbClr val="FF0000"/>
              </a:solidFill>
            </a:endParaRPr>
          </a:p>
        </p:txBody>
      </p:sp>
      <p:sp>
        <p:nvSpPr>
          <p:cNvPr id="3" name="Segnaposto contenuto 2"/>
          <p:cNvSpPr>
            <a:spLocks noGrp="1"/>
          </p:cNvSpPr>
          <p:nvPr>
            <p:ph idx="1"/>
          </p:nvPr>
        </p:nvSpPr>
        <p:spPr>
          <a:xfrm>
            <a:off x="2166910" y="1600201"/>
            <a:ext cx="8043890" cy="4525963"/>
          </a:xfrm>
        </p:spPr>
        <p:txBody>
          <a:bodyPr>
            <a:normAutofit/>
          </a:bodyPr>
          <a:lstStyle/>
          <a:p>
            <a:pPr>
              <a:buNone/>
            </a:pPr>
            <a:r>
              <a:rPr lang="it-IT" sz="1800" dirty="0"/>
              <a:t>       L’istallazione di impianti fotovoltaici ha, tra i suoi “contro”, l’alterazione della conformazione territoriale. A conferma di questa affermazione possiamo osservare le trasformazioni subite dal territorio </a:t>
            </a:r>
            <a:r>
              <a:rPr lang="it-IT" sz="1800" dirty="0" err="1"/>
              <a:t>basilicatese</a:t>
            </a:r>
            <a:r>
              <a:rPr lang="it-IT" sz="1800" dirty="0"/>
              <a:t>. Nella stessa regione, nella provincia di Matera, Città dei Sassi, Patrimonio Mondiale UNESCO, per evitare tale alterazione e, conseguentemente un possibile disagio turistico, è stata approvata dal Consiglio Comunale, una delibera mediante la quale si vieta l’istallazione di sistemi fotovoltaici a largo raggio.</a:t>
            </a:r>
            <a:endParaRPr lang="it-IT" sz="1800" dirty="0"/>
          </a:p>
        </p:txBody>
      </p:sp>
      <p:pic>
        <p:nvPicPr>
          <p:cNvPr id="4" name="Immagine 3" descr="matera 1.jpg"/>
          <p:cNvPicPr>
            <a:picLocks noChangeAspect="1"/>
          </p:cNvPicPr>
          <p:nvPr/>
        </p:nvPicPr>
        <p:blipFill>
          <a:blip r:embed="rId2"/>
          <a:stretch>
            <a:fillRect/>
          </a:stretch>
        </p:blipFill>
        <p:spPr>
          <a:xfrm>
            <a:off x="7381884" y="4500570"/>
            <a:ext cx="3000396" cy="2000264"/>
          </a:xfrm>
          <a:prstGeom prst="rect">
            <a:avLst/>
          </a:prstGeom>
          <a:ln>
            <a:noFill/>
          </a:ln>
          <a:effectLst>
            <a:softEdge rad="112500"/>
          </a:effectLst>
        </p:spPr>
      </p:pic>
      <p:pic>
        <p:nvPicPr>
          <p:cNvPr id="5" name="Immagine 4" descr="matera 2.jpg"/>
          <p:cNvPicPr>
            <a:picLocks noChangeAspect="1"/>
          </p:cNvPicPr>
          <p:nvPr/>
        </p:nvPicPr>
        <p:blipFill>
          <a:blip r:embed="rId3"/>
          <a:stretch>
            <a:fillRect/>
          </a:stretch>
        </p:blipFill>
        <p:spPr>
          <a:xfrm>
            <a:off x="2024034" y="4429132"/>
            <a:ext cx="3929058" cy="2112758"/>
          </a:xfrm>
          <a:prstGeom prst="rect">
            <a:avLst/>
          </a:prstGeom>
          <a:ln>
            <a:noFill/>
          </a:ln>
          <a:effectLst>
            <a:softEdge rad="112500"/>
          </a:effectLst>
        </p:spPr>
      </p:pic>
      <p:sp>
        <p:nvSpPr>
          <p:cNvPr id="6" name="Freccia a destra 5"/>
          <p:cNvSpPr/>
          <p:nvPr/>
        </p:nvSpPr>
        <p:spPr>
          <a:xfrm>
            <a:off x="6167438" y="5286388"/>
            <a:ext cx="107157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Tree>
    <p:extLst>
      <p:ext uri="{BB962C8B-B14F-4D97-AF65-F5344CB8AC3E}">
        <p14:creationId xmlns:p14="http://schemas.microsoft.com/office/powerpoint/2010/main" val="56364752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alpha val="24000"/>
          </a:srgb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85730"/>
            <a:ext cx="7772400" cy="1000131"/>
          </a:xfrm>
        </p:spPr>
        <p:txBody>
          <a:bodyPr>
            <a:normAutofit fontScale="90000"/>
          </a:bodyPr>
          <a:lstStyle/>
          <a:p>
            <a:r>
              <a:rPr lang="it-IT" dirty="0">
                <a:solidFill>
                  <a:srgbClr val="FF0000"/>
                </a:solidFill>
              </a:rPr>
              <a:t> </a:t>
            </a:r>
            <a:r>
              <a:rPr lang="it-IT" sz="2700" b="1" dirty="0" err="1">
                <a:solidFill>
                  <a:srgbClr val="FF0000"/>
                </a:solidFill>
              </a:rPr>
              <a:t>Autoconsumare</a:t>
            </a:r>
            <a:r>
              <a:rPr lang="it-IT" sz="2700" b="1" dirty="0">
                <a:solidFill>
                  <a:srgbClr val="FF0000"/>
                </a:solidFill>
              </a:rPr>
              <a:t> o vendere l’energia prodotta dal proprio impianto fotovoltaico?</a:t>
            </a:r>
            <a:endParaRPr lang="it-IT" sz="2700" b="1" dirty="0">
              <a:solidFill>
                <a:srgbClr val="FF0000"/>
              </a:solidFill>
            </a:endParaRPr>
          </a:p>
        </p:txBody>
      </p:sp>
      <p:graphicFrame>
        <p:nvGraphicFramePr>
          <p:cNvPr id="4" name="Tabella 3"/>
          <p:cNvGraphicFramePr>
            <a:graphicFrameLocks noGrp="1"/>
          </p:cNvGraphicFramePr>
          <p:nvPr/>
        </p:nvGraphicFramePr>
        <p:xfrm>
          <a:off x="3167042" y="6000768"/>
          <a:ext cx="6096000" cy="663464"/>
        </p:xfrm>
        <a:graphic>
          <a:graphicData uri="http://schemas.openxmlformats.org/drawingml/2006/table">
            <a:tbl>
              <a:tblPr/>
              <a:tblGrid>
                <a:gridCol w="3048000"/>
                <a:gridCol w="3048000"/>
              </a:tblGrid>
              <a:tr h="331732">
                <a:tc>
                  <a:txBody>
                    <a:bodyPr/>
                    <a:lstStyle/>
                    <a:p>
                      <a:pPr algn="ctr" fontAlgn="ctr"/>
                      <a:r>
                        <a:rPr lang="it-IT" sz="1600" b="1" dirty="0" smtClean="0">
                          <a:solidFill>
                            <a:srgbClr val="333333"/>
                          </a:solidFill>
                        </a:rPr>
                        <a:t>Energia</a:t>
                      </a:r>
                      <a:r>
                        <a:rPr lang="it-IT" sz="1600" b="1" baseline="0" dirty="0" smtClean="0">
                          <a:solidFill>
                            <a:srgbClr val="333333"/>
                          </a:solidFill>
                        </a:rPr>
                        <a:t> comprata</a:t>
                      </a:r>
                      <a:endParaRPr lang="it-IT" sz="1600" b="1" dirty="0">
                        <a:solidFill>
                          <a:srgbClr val="333333"/>
                        </a:solidFill>
                      </a:endParaRPr>
                    </a:p>
                  </a:txBody>
                  <a:tcPr marL="85498" marR="85498" marT="42749" marB="4274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it-IT" sz="1600" b="1" dirty="0">
                          <a:solidFill>
                            <a:srgbClr val="333333"/>
                          </a:solidFill>
                        </a:rPr>
                        <a:t>Energia </a:t>
                      </a:r>
                      <a:r>
                        <a:rPr lang="it-IT" sz="1600" b="1" dirty="0" smtClean="0">
                          <a:solidFill>
                            <a:srgbClr val="333333"/>
                          </a:solidFill>
                        </a:rPr>
                        <a:t>venduta</a:t>
                      </a:r>
                      <a:endParaRPr lang="it-IT" sz="1600" b="1" dirty="0">
                        <a:solidFill>
                          <a:srgbClr val="333333"/>
                        </a:solidFill>
                      </a:endParaRPr>
                    </a:p>
                  </a:txBody>
                  <a:tcPr marL="85498" marR="85498" marT="42749" marB="4274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31732">
                <a:tc>
                  <a:txBody>
                    <a:bodyPr/>
                    <a:lstStyle/>
                    <a:p>
                      <a:pPr algn="ctr" fontAlgn="ctr"/>
                      <a:r>
                        <a:rPr lang="it-IT" sz="1600" b="0" dirty="0" smtClean="0"/>
                        <a:t>0,20-40 €</a:t>
                      </a:r>
                      <a:r>
                        <a:rPr lang="it-IT" sz="1600" b="0" baseline="0" dirty="0" smtClean="0"/>
                        <a:t>/kW</a:t>
                      </a:r>
                      <a:r>
                        <a:rPr lang="it-IT" sz="1600" b="0" dirty="0" smtClean="0"/>
                        <a:t>h</a:t>
                      </a:r>
                      <a:endParaRPr lang="it-IT" sz="1600" b="0" dirty="0"/>
                    </a:p>
                  </a:txBody>
                  <a:tcPr marL="85498" marR="85498" marT="42749" marB="4274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ctr"/>
                      <a:r>
                        <a:rPr lang="it-IT" sz="1600" b="0" dirty="0" smtClean="0"/>
                        <a:t>0,06-0,10 €/kWh</a:t>
                      </a:r>
                      <a:endParaRPr lang="it-IT" sz="1600" b="0" dirty="0"/>
                    </a:p>
                  </a:txBody>
                  <a:tcPr marL="85498" marR="85498" marT="42749" marB="4274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
        <p:nvSpPr>
          <p:cNvPr id="6" name="Sottotitolo 5"/>
          <p:cNvSpPr>
            <a:spLocks noGrp="1"/>
          </p:cNvSpPr>
          <p:nvPr>
            <p:ph type="subTitle" idx="1"/>
          </p:nvPr>
        </p:nvSpPr>
        <p:spPr>
          <a:xfrm>
            <a:off x="2895600" y="4714884"/>
            <a:ext cx="6400800" cy="1071570"/>
          </a:xfrm>
        </p:spPr>
        <p:txBody>
          <a:bodyPr>
            <a:normAutofit fontScale="92500" lnSpcReduction="20000"/>
          </a:bodyPr>
          <a:lstStyle/>
          <a:p>
            <a:r>
              <a:rPr lang="it-IT" sz="1800" dirty="0">
                <a:solidFill>
                  <a:schemeClr val="tx1"/>
                </a:solidFill>
              </a:rPr>
              <a:t>I</a:t>
            </a:r>
            <a:r>
              <a:rPr lang="it-IT" sz="1800" dirty="0">
                <a:solidFill>
                  <a:schemeClr val="tx1"/>
                </a:solidFill>
              </a:rPr>
              <a:t>l </a:t>
            </a:r>
            <a:r>
              <a:rPr lang="it-IT" sz="1800" dirty="0">
                <a:solidFill>
                  <a:schemeClr val="tx1"/>
                </a:solidFill>
              </a:rPr>
              <a:t>costo dell’elettricità varia da 0,20 €</a:t>
            </a:r>
            <a:r>
              <a:rPr lang="it-IT" sz="1800" dirty="0">
                <a:solidFill>
                  <a:schemeClr val="tx1"/>
                </a:solidFill>
              </a:rPr>
              <a:t>/kWh a </a:t>
            </a:r>
            <a:r>
              <a:rPr lang="it-IT" sz="1800" dirty="0">
                <a:solidFill>
                  <a:schemeClr val="tx1"/>
                </a:solidFill>
              </a:rPr>
              <a:t>0,40 €</a:t>
            </a:r>
            <a:r>
              <a:rPr lang="it-IT" sz="1800" dirty="0">
                <a:solidFill>
                  <a:schemeClr val="tx1"/>
                </a:solidFill>
              </a:rPr>
              <a:t>/kWh</a:t>
            </a:r>
          </a:p>
          <a:p>
            <a:endParaRPr lang="it-IT" sz="1800" dirty="0">
              <a:solidFill>
                <a:schemeClr val="tx1"/>
              </a:solidFill>
            </a:endParaRPr>
          </a:p>
          <a:p>
            <a:r>
              <a:rPr lang="it-IT" sz="1800" dirty="0">
                <a:solidFill>
                  <a:schemeClr val="tx1"/>
                </a:solidFill>
              </a:rPr>
              <a:t> </a:t>
            </a:r>
            <a:r>
              <a:rPr lang="it-IT" sz="1800" dirty="0">
                <a:solidFill>
                  <a:schemeClr val="tx1"/>
                </a:solidFill>
              </a:rPr>
              <a:t>L’energia </a:t>
            </a:r>
            <a:r>
              <a:rPr lang="it-IT" sz="1800" dirty="0">
                <a:solidFill>
                  <a:schemeClr val="tx1"/>
                </a:solidFill>
              </a:rPr>
              <a:t>prodotta dal fotovoltaico viene pagata </a:t>
            </a:r>
            <a:r>
              <a:rPr lang="it-IT" sz="1800" dirty="0">
                <a:solidFill>
                  <a:schemeClr val="tx1"/>
                </a:solidFill>
              </a:rPr>
              <a:t>tra gli 0,6 €/kWh e gli 0,10 €/kWh</a:t>
            </a:r>
          </a:p>
          <a:p>
            <a:endParaRPr lang="it-IT" sz="1800" dirty="0"/>
          </a:p>
        </p:txBody>
      </p:sp>
      <p:pic>
        <p:nvPicPr>
          <p:cNvPr id="8" name="Immagine 7" descr="Schema_di_un_impianto_fotovoltaico_nel_Lazio.jpg"/>
          <p:cNvPicPr>
            <a:picLocks noChangeAspect="1"/>
          </p:cNvPicPr>
          <p:nvPr/>
        </p:nvPicPr>
        <p:blipFill>
          <a:blip r:embed="rId2"/>
          <a:stretch>
            <a:fillRect/>
          </a:stretch>
        </p:blipFill>
        <p:spPr>
          <a:xfrm>
            <a:off x="2238349" y="1428736"/>
            <a:ext cx="7528055" cy="3000396"/>
          </a:xfrm>
          <a:prstGeom prst="rect">
            <a:avLst/>
          </a:prstGeom>
          <a:ln>
            <a:noFill/>
          </a:ln>
          <a:effectLst>
            <a:softEdge rad="112500"/>
          </a:effectLst>
        </p:spPr>
      </p:pic>
    </p:spTree>
    <p:extLst>
      <p:ext uri="{BB962C8B-B14F-4D97-AF65-F5344CB8AC3E}">
        <p14:creationId xmlns:p14="http://schemas.microsoft.com/office/powerpoint/2010/main" val="161637105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alpha val="24000"/>
          </a:srgbClr>
        </a:solidFill>
        <a:effectLst/>
      </p:bgPr>
    </p:bg>
    <p:spTree>
      <p:nvGrpSpPr>
        <p:cNvPr id="1" name=""/>
        <p:cNvGrpSpPr/>
        <p:nvPr/>
      </p:nvGrpSpPr>
      <p:grpSpPr>
        <a:xfrm>
          <a:off x="0" y="0"/>
          <a:ext cx="0" cy="0"/>
          <a:chOff x="0" y="0"/>
          <a:chExt cx="0" cy="0"/>
        </a:xfrm>
      </p:grpSpPr>
      <p:sp>
        <p:nvSpPr>
          <p:cNvPr id="2" name="Rettangolo 1"/>
          <p:cNvSpPr/>
          <p:nvPr/>
        </p:nvSpPr>
        <p:spPr>
          <a:xfrm>
            <a:off x="192259" y="117693"/>
            <a:ext cx="6096000" cy="6740307"/>
          </a:xfrm>
          <a:prstGeom prst="rect">
            <a:avLst/>
          </a:prstGeom>
        </p:spPr>
        <p:txBody>
          <a:bodyPr>
            <a:spAutoFit/>
          </a:bodyPr>
          <a:lstStyle/>
          <a:p>
            <a:pPr algn="just"/>
            <a:r>
              <a:rPr lang="it-IT" dirty="0">
                <a:latin typeface="Rockwell" panose="02060603020205020403" pitchFamily="18" charset="0"/>
              </a:rPr>
              <a:t>Il sito del quotidiano Repubblica torna sul termovalorizzatore in costruzione a Copenaghen: al suo completamento, previsto per il 2017, «il termovalorizzatore di </a:t>
            </a:r>
            <a:r>
              <a:rPr lang="it-IT" dirty="0" err="1">
                <a:solidFill>
                  <a:srgbClr val="FF0000"/>
                </a:solidFill>
                <a:latin typeface="Rockwell" panose="02060603020205020403" pitchFamily="18" charset="0"/>
              </a:rPr>
              <a:t>Amager</a:t>
            </a:r>
            <a:r>
              <a:rPr lang="it-IT" dirty="0">
                <a:solidFill>
                  <a:srgbClr val="FF0000"/>
                </a:solidFill>
                <a:latin typeface="Rockwell" panose="02060603020205020403" pitchFamily="18" charset="0"/>
              </a:rPr>
              <a:t> Bakke </a:t>
            </a:r>
            <a:r>
              <a:rPr lang="it-IT" dirty="0">
                <a:latin typeface="Rockwell" panose="02060603020205020403" pitchFamily="18" charset="0"/>
              </a:rPr>
              <a:t>sarà unico al mondo, per le tecnologie adottate e il grande impatto sociale». L’impianto infatti, segnala Pino Bruno, «brucerà rifiuti organici per teleriscaldare 160.000 abitazioni e fornire energia elettrica a 62.000 utenze. Allo stesso tempo diventerà uno dei più grandi centri sportivi della capitale danese, con tre piste per sciare d’inverno e pattinare d’estate, sentieri per corsa e trekking, prati per passeggiare e fare picnic. Con i suoi 85 metri di altezza, la centrale diventerà la collina di</a:t>
            </a:r>
          </a:p>
          <a:p>
            <a:pPr algn="just"/>
            <a:r>
              <a:rPr lang="it-IT" dirty="0">
                <a:latin typeface="Rockwell" panose="02060603020205020403" pitchFamily="18" charset="0"/>
              </a:rPr>
              <a:t>Copenaghen, dalla quale si potrà dominare la città».</a:t>
            </a:r>
          </a:p>
          <a:p>
            <a:pPr algn="just"/>
            <a:r>
              <a:rPr lang="it-IT" dirty="0">
                <a:latin typeface="Rockwell" panose="02060603020205020403" pitchFamily="18" charset="0"/>
              </a:rPr>
              <a:t>Nessun timore per l’impatto ambientale o le emissioni: mentre in Italia le tematiche vengono spesso «alimentate ad arte da chi fa business con le discariche», in Danimarca «le discariche sono un lontano ricordo. L’ultima è stata chiusa negli anni Settanta», i governi «hanno già costruito una trentina di termovalorizzatori e altri dieci sono in stato avanzato di realizzazione».</a:t>
            </a:r>
          </a:p>
          <a:p>
            <a:pPr algn="just"/>
            <a:r>
              <a:rPr lang="it-IT" dirty="0">
                <a:latin typeface="Rockwell" panose="02060603020205020403" pitchFamily="18" charset="0"/>
              </a:rPr>
              <a:t>«Evidentemente i danesi si fidano – conclude Bruno – perché tutti gli impianti sono inseriti in aree urbane».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892" y="117693"/>
            <a:ext cx="5668108" cy="6634799"/>
          </a:xfrm>
          <a:prstGeom prst="rect">
            <a:avLst/>
          </a:prstGeom>
        </p:spPr>
      </p:pic>
    </p:spTree>
    <p:extLst>
      <p:ext uri="{BB962C8B-B14F-4D97-AF65-F5344CB8AC3E}">
        <p14:creationId xmlns:p14="http://schemas.microsoft.com/office/powerpoint/2010/main" val="26477766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75139" y="333496"/>
            <a:ext cx="6096000" cy="2308324"/>
          </a:xfrm>
          <a:prstGeom prst="rect">
            <a:avLst/>
          </a:prstGeom>
          <a:ln w="38100">
            <a:solidFill>
              <a:srgbClr val="0070C0"/>
            </a:solidFill>
          </a:ln>
          <a:effectLst>
            <a:outerShdw blurRad="50800" dist="38100" dir="8100000" algn="tr" rotWithShape="0">
              <a:prstClr val="black">
                <a:alpha val="40000"/>
              </a:prstClr>
            </a:outerShdw>
          </a:effectLst>
        </p:spPr>
        <p:txBody>
          <a:bodyPr>
            <a:spAutoFit/>
          </a:bodyPr>
          <a:lstStyle/>
          <a:p>
            <a:pPr algn="just"/>
            <a:r>
              <a:rPr lang="it-IT" dirty="0">
                <a:latin typeface="Rockwell" panose="02060603020205020403" pitchFamily="18" charset="0"/>
              </a:rPr>
              <a:t>Uno dei maggiori problemi per il fotovoltaico è la difficoltà dell’immagazzinamento, in quanto le batterie finora utilizzate sono costante e ingombranti. Per questo, ha riscosso particolare attenzione la </a:t>
            </a:r>
            <a:r>
              <a:rPr lang="it-IT" dirty="0" err="1">
                <a:latin typeface="Rockwell" panose="02060603020205020403" pitchFamily="18" charset="0"/>
              </a:rPr>
              <a:t>Powerwall</a:t>
            </a:r>
            <a:r>
              <a:rPr lang="it-IT" dirty="0">
                <a:latin typeface="Rockwell" panose="02060603020205020403" pitchFamily="18" charset="0"/>
              </a:rPr>
              <a:t> della società statunitense «Tesla». Una batteria agli ioni di litio capaci di funzionare da gruppo di continuità e può collegarsi alla rete elettrica sfruttando le </a:t>
            </a:r>
            <a:r>
              <a:rPr lang="it-IT" dirty="0" err="1">
                <a:latin typeface="Rockwell" panose="02060603020205020403" pitchFamily="18" charset="0"/>
              </a:rPr>
              <a:t>triffe</a:t>
            </a:r>
            <a:r>
              <a:rPr lang="it-IT" dirty="0">
                <a:latin typeface="Rockwell" panose="02060603020205020403" pitchFamily="18" charset="0"/>
              </a:rPr>
              <a:t> orarie più convenienti per ricaricarsi.</a:t>
            </a:r>
          </a:p>
        </p:txBody>
      </p:sp>
      <p:sp>
        <p:nvSpPr>
          <p:cNvPr id="5" name="CasellaDiTesto 4"/>
          <p:cNvSpPr txBox="1"/>
          <p:nvPr/>
        </p:nvSpPr>
        <p:spPr>
          <a:xfrm>
            <a:off x="4557931" y="4885061"/>
            <a:ext cx="7408985" cy="2031325"/>
          </a:xfrm>
          <a:prstGeom prst="rect">
            <a:avLst/>
          </a:prstGeom>
          <a:noFill/>
        </p:spPr>
        <p:txBody>
          <a:bodyPr wrap="square" rtlCol="0">
            <a:spAutoFit/>
          </a:bodyPr>
          <a:lstStyle/>
          <a:p>
            <a:r>
              <a:rPr lang="it-IT" b="1" dirty="0" smtClean="0">
                <a:latin typeface="Rockwell" panose="02060603020205020403" pitchFamily="18" charset="0"/>
              </a:rPr>
              <a:t>Evelina </a:t>
            </a:r>
            <a:r>
              <a:rPr lang="it-IT" b="1" dirty="0" err="1" smtClean="0">
                <a:latin typeface="Rockwell" panose="02060603020205020403" pitchFamily="18" charset="0"/>
              </a:rPr>
              <a:t>Colonnese</a:t>
            </a:r>
            <a:r>
              <a:rPr lang="it-IT" b="1" dirty="0" smtClean="0">
                <a:latin typeface="Rockwell" panose="02060603020205020403" pitchFamily="18" charset="0"/>
              </a:rPr>
              <a:t>, Gaia Filippelli e Giuseppina </a:t>
            </a:r>
            <a:r>
              <a:rPr lang="it-IT" b="1" dirty="0" err="1" smtClean="0">
                <a:latin typeface="Rockwell" panose="02060603020205020403" pitchFamily="18" charset="0"/>
              </a:rPr>
              <a:t>Maccarrone</a:t>
            </a:r>
            <a:r>
              <a:rPr lang="it-IT" b="1" dirty="0" smtClean="0">
                <a:latin typeface="Rockwell" panose="02060603020205020403" pitchFamily="18" charset="0"/>
              </a:rPr>
              <a:t> </a:t>
            </a:r>
          </a:p>
          <a:p>
            <a:r>
              <a:rPr lang="it-IT" b="1" dirty="0" smtClean="0">
                <a:latin typeface="Rockwell" panose="02060603020205020403" pitchFamily="18" charset="0"/>
              </a:rPr>
              <a:t>V C</a:t>
            </a:r>
          </a:p>
          <a:p>
            <a:endParaRPr lang="it-IT" b="1" dirty="0" smtClean="0">
              <a:latin typeface="Rockwell" panose="02060603020205020403" pitchFamily="18" charset="0"/>
            </a:endParaRPr>
          </a:p>
          <a:p>
            <a:r>
              <a:rPr lang="it-IT" b="1" dirty="0" smtClean="0">
                <a:latin typeface="Rockwell" panose="02060603020205020403" pitchFamily="18" charset="0"/>
              </a:rPr>
              <a:t>Anno scolastico: 2015/2016</a:t>
            </a:r>
          </a:p>
          <a:p>
            <a:endParaRPr lang="it-IT" b="1" dirty="0" smtClean="0">
              <a:latin typeface="Rockwell" panose="02060603020205020403" pitchFamily="18" charset="0"/>
            </a:endParaRPr>
          </a:p>
          <a:p>
            <a:r>
              <a:rPr lang="it-IT" b="1" dirty="0" smtClean="0">
                <a:latin typeface="Rockwell" panose="02060603020205020403" pitchFamily="18" charset="0"/>
              </a:rPr>
              <a:t>Prof.ssa: Angela Gallo</a:t>
            </a:r>
          </a:p>
          <a:p>
            <a:endParaRPr lang="it-IT" b="1" dirty="0">
              <a:latin typeface="Rockwell" panose="02060603020205020403" pitchFamily="18" charset="0"/>
            </a:endParaRPr>
          </a:p>
        </p:txBody>
      </p:sp>
    </p:spTree>
    <p:extLst>
      <p:ext uri="{BB962C8B-B14F-4D97-AF65-F5344CB8AC3E}">
        <p14:creationId xmlns:p14="http://schemas.microsoft.com/office/powerpoint/2010/main" val="59592747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2989" y="251462"/>
            <a:ext cx="5744308" cy="2862322"/>
          </a:xfrm>
          <a:prstGeom prst="rect">
            <a:avLst/>
          </a:prstGeom>
          <a:solidFill>
            <a:schemeClr val="bg1">
              <a:lumMod val="85000"/>
            </a:schemeClr>
          </a:solidFill>
          <a:ln>
            <a:solidFill>
              <a:schemeClr val="tx1"/>
            </a:solidFill>
          </a:ln>
        </p:spPr>
        <p:txBody>
          <a:bodyPr wrap="square">
            <a:spAutoFit/>
          </a:bodyPr>
          <a:lstStyle/>
          <a:p>
            <a:pPr algn="just"/>
            <a:r>
              <a:rPr lang="it-IT" sz="1600" dirty="0">
                <a:latin typeface="Rockwell" panose="02060603020205020403" pitchFamily="18" charset="0"/>
              </a:rPr>
              <a:t>Quando un raggio di luce colpisce il pannello, dopo aver attraversato uno strato di vetro piano antiriflesso che ha lo scopo di minimizzare la dispersione della luce, interagisce con gli elettroni del silicio, che hanno livelli energetici differenti; in particolare con quelli legati più debolmente agli atomi, cioè quelli con legami di conduzione. Sono proprio questi elettroni periferici che si allontanano dall'atomo di silicio e producono un flusso di corrente elettrica.</a:t>
            </a:r>
          </a:p>
          <a:p>
            <a:endParaRPr lang="it-IT" dirty="0"/>
          </a:p>
          <a:p>
            <a:endParaRPr lang="it-IT" dirty="0"/>
          </a:p>
        </p:txBody>
      </p:sp>
      <p:sp>
        <p:nvSpPr>
          <p:cNvPr id="3" name="Rettangolo 2"/>
          <p:cNvSpPr/>
          <p:nvPr/>
        </p:nvSpPr>
        <p:spPr>
          <a:xfrm>
            <a:off x="7816948" y="2821813"/>
            <a:ext cx="4224998" cy="2308324"/>
          </a:xfrm>
          <a:prstGeom prst="rect">
            <a:avLst/>
          </a:prstGeom>
          <a:solidFill>
            <a:schemeClr val="bg1">
              <a:lumMod val="85000"/>
            </a:schemeClr>
          </a:solidFill>
          <a:ln>
            <a:solidFill>
              <a:schemeClr val="tx1"/>
            </a:solidFill>
          </a:ln>
        </p:spPr>
        <p:txBody>
          <a:bodyPr wrap="square">
            <a:spAutoFit/>
          </a:bodyPr>
          <a:lstStyle/>
          <a:p>
            <a:pPr algn="just"/>
            <a:r>
              <a:rPr lang="it-IT" sz="1600" dirty="0">
                <a:latin typeface="Rockwell" panose="02060603020205020403" pitchFamily="18" charset="0"/>
              </a:rPr>
              <a:t>Dall'inverter esce una corrente alternata fino a 1000 ampere con tensione di circa 230 volt. L'ultimo passaggio che subisce la corrente elettrica prima di essere immessa in rete ed uscire dagli impianti di RTR è nel trasformatore, che dalla bassa tensione dei 230 volt la porta ad una media tensione, 20 mila volt, adatta per la trasmissione a lunga distanza.</a:t>
            </a:r>
          </a:p>
        </p:txBody>
      </p:sp>
      <p:sp>
        <p:nvSpPr>
          <p:cNvPr id="4" name="Rettangolo 3"/>
          <p:cNvSpPr/>
          <p:nvPr/>
        </p:nvSpPr>
        <p:spPr>
          <a:xfrm>
            <a:off x="572084" y="4345174"/>
            <a:ext cx="5566117" cy="2554545"/>
          </a:xfrm>
          <a:prstGeom prst="rect">
            <a:avLst/>
          </a:prstGeom>
          <a:solidFill>
            <a:schemeClr val="bg1">
              <a:lumMod val="85000"/>
            </a:schemeClr>
          </a:solidFill>
          <a:ln>
            <a:solidFill>
              <a:schemeClr val="tx1"/>
            </a:solidFill>
          </a:ln>
        </p:spPr>
        <p:txBody>
          <a:bodyPr wrap="square">
            <a:spAutoFit/>
          </a:bodyPr>
          <a:lstStyle/>
          <a:p>
            <a:pPr algn="just"/>
            <a:r>
              <a:rPr lang="it-IT" sz="1600" dirty="0">
                <a:latin typeface="Rockwell" panose="02060603020205020403" pitchFamily="18" charset="0"/>
              </a:rPr>
              <a:t>Ogni pannello genera il proprio flusso di corrente, che viene raccolto e convogliato, assieme agli altri, verso l'inverter. La corrente che esce dai pannelli è infatti continua, mentre la rete elettrica conduce corrente alternata. L'inverter trasforma la corrente da continua ad alternata, aprendo e chiudendo fisicamente un circuito con una frequenza determinata (è il motivo per cui in un impianto tipo, la corrente che arriva all'inverter è una corrente continua con un'intensità fino a 250 ampere con una differenza di potenziale fino a 1000 volt.</a:t>
            </a:r>
          </a:p>
        </p:txBody>
      </p:sp>
      <p:sp>
        <p:nvSpPr>
          <p:cNvPr id="6" name="Freccia bidirezionale verticale 5"/>
          <p:cNvSpPr/>
          <p:nvPr/>
        </p:nvSpPr>
        <p:spPr>
          <a:xfrm rot="5400000">
            <a:off x="5967399" y="3074974"/>
            <a:ext cx="844061" cy="130900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83733" y="0"/>
            <a:ext cx="655142" cy="923330"/>
          </a:xfrm>
          <a:prstGeom prst="rect">
            <a:avLst/>
          </a:prstGeom>
          <a:noFill/>
        </p:spPr>
        <p:txBody>
          <a:bodyPr wrap="square" lIns="91440" tIns="45720" rIns="91440" bIns="45720">
            <a:spAutoFit/>
          </a:bodyPr>
          <a:lstStyle/>
          <a:p>
            <a:pPr algn="ctr"/>
            <a:r>
              <a:rPr lang="it-IT"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it-IT"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ttangolo 7"/>
          <p:cNvSpPr/>
          <p:nvPr/>
        </p:nvSpPr>
        <p:spPr>
          <a:xfrm>
            <a:off x="2021" y="4345174"/>
            <a:ext cx="569388" cy="923330"/>
          </a:xfrm>
          <a:prstGeom prst="rect">
            <a:avLst/>
          </a:prstGeom>
          <a:noFill/>
        </p:spPr>
        <p:txBody>
          <a:bodyPr wrap="none" lIns="91440" tIns="45720" rIns="91440" bIns="45720">
            <a:spAutoFit/>
          </a:bodyPr>
          <a:lstStyle/>
          <a:p>
            <a:pPr algn="ctr"/>
            <a:r>
              <a:rPr lang="it-IT"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2</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9" name="Rettangolo 8"/>
          <p:cNvSpPr/>
          <p:nvPr/>
        </p:nvSpPr>
        <p:spPr>
          <a:xfrm>
            <a:off x="7228802" y="2652119"/>
            <a:ext cx="569388" cy="923330"/>
          </a:xfrm>
          <a:prstGeom prst="rect">
            <a:avLst/>
          </a:prstGeom>
          <a:noFill/>
        </p:spPr>
        <p:txBody>
          <a:bodyPr wrap="none" lIns="91440" tIns="45720" rIns="91440" bIns="45720">
            <a:spAutoFit/>
          </a:bodyPr>
          <a:lstStyle/>
          <a:p>
            <a:pPr algn="ctr"/>
            <a:r>
              <a:rPr lang="it-IT"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3</a:t>
            </a:r>
            <a:endParaRPr lang="it-IT"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4180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9800" y="285730"/>
            <a:ext cx="7772400" cy="642941"/>
          </a:xfrm>
        </p:spPr>
        <p:txBody>
          <a:bodyPr>
            <a:normAutofit/>
          </a:bodyPr>
          <a:lstStyle/>
          <a:p>
            <a:r>
              <a:rPr lang="it-IT" sz="2400" b="1" dirty="0">
                <a:solidFill>
                  <a:srgbClr val="FF0000"/>
                </a:solidFill>
              </a:rPr>
              <a:t>Il fotovoltaico e il Protocollo di Kyoto</a:t>
            </a:r>
            <a:endParaRPr lang="it-IT" sz="2400" b="1" dirty="0">
              <a:solidFill>
                <a:srgbClr val="FF0000"/>
              </a:solidFill>
            </a:endParaRPr>
          </a:p>
        </p:txBody>
      </p:sp>
      <p:sp>
        <p:nvSpPr>
          <p:cNvPr id="3" name="Sottotitolo 2"/>
          <p:cNvSpPr>
            <a:spLocks noGrp="1"/>
          </p:cNvSpPr>
          <p:nvPr>
            <p:ph type="subTitle" idx="1"/>
          </p:nvPr>
        </p:nvSpPr>
        <p:spPr>
          <a:xfrm>
            <a:off x="1881158" y="857232"/>
            <a:ext cx="8358246" cy="1714512"/>
          </a:xfrm>
        </p:spPr>
        <p:txBody>
          <a:bodyPr>
            <a:normAutofit lnSpcReduction="10000"/>
          </a:bodyPr>
          <a:lstStyle/>
          <a:p>
            <a:r>
              <a:rPr lang="it-IT" sz="1800" dirty="0">
                <a:solidFill>
                  <a:schemeClr val="tx1"/>
                </a:solidFill>
              </a:rPr>
              <a:t>Il Protocollo di Kyoto, accordo sottoscritto l’ undici Dicembre 1997 ed </a:t>
            </a:r>
            <a:r>
              <a:rPr lang="it-IT" sz="1800" dirty="0">
                <a:solidFill>
                  <a:schemeClr val="tx1"/>
                </a:solidFill>
              </a:rPr>
              <a:t>entrato in vigore il sedici </a:t>
            </a:r>
            <a:r>
              <a:rPr lang="it-IT" sz="1800" dirty="0">
                <a:solidFill>
                  <a:schemeClr val="tx1"/>
                </a:solidFill>
              </a:rPr>
              <a:t>Febbraio</a:t>
            </a:r>
            <a:r>
              <a:rPr lang="it-IT" sz="1800" dirty="0">
                <a:solidFill>
                  <a:schemeClr val="tx1"/>
                </a:solidFill>
              </a:rPr>
              <a:t> </a:t>
            </a:r>
            <a:r>
              <a:rPr lang="it-IT" sz="1800" dirty="0">
                <a:solidFill>
                  <a:schemeClr val="tx1"/>
                </a:solidFill>
              </a:rPr>
              <a:t>2005, poneva </a:t>
            </a:r>
            <a:r>
              <a:rPr lang="it-IT" sz="1800" dirty="0">
                <a:solidFill>
                  <a:schemeClr val="tx1"/>
                </a:solidFill>
              </a:rPr>
              <a:t>per i 160 paesi </a:t>
            </a:r>
            <a:r>
              <a:rPr lang="it-IT" sz="1800" dirty="0">
                <a:solidFill>
                  <a:schemeClr val="tx1"/>
                </a:solidFill>
              </a:rPr>
              <a:t>firmatari,</a:t>
            </a:r>
            <a:r>
              <a:rPr lang="it-IT" sz="1800" dirty="0">
                <a:solidFill>
                  <a:schemeClr val="tx1"/>
                </a:solidFill>
              </a:rPr>
              <a:t> l’obiettivo di ridurre, nel periodo dal 2008 al 2012, </a:t>
            </a:r>
            <a:r>
              <a:rPr lang="it-IT" sz="1800" dirty="0">
                <a:solidFill>
                  <a:schemeClr val="tx1"/>
                </a:solidFill>
              </a:rPr>
              <a:t>la </a:t>
            </a:r>
            <a:r>
              <a:rPr lang="it-IT" sz="1800" dirty="0">
                <a:solidFill>
                  <a:schemeClr val="tx1"/>
                </a:solidFill>
              </a:rPr>
              <a:t>produzione di gas  inquinanti </a:t>
            </a:r>
            <a:r>
              <a:rPr lang="it-IT" sz="1800" dirty="0">
                <a:solidFill>
                  <a:schemeClr val="tx1"/>
                </a:solidFill>
              </a:rPr>
              <a:t>almeno del 5</a:t>
            </a:r>
            <a:r>
              <a:rPr lang="it-IT" sz="1800" dirty="0">
                <a:solidFill>
                  <a:schemeClr val="tx1"/>
                </a:solidFill>
              </a:rPr>
              <a:t>% complessivo rispetto a quanto </a:t>
            </a:r>
            <a:r>
              <a:rPr lang="it-IT" sz="1800" dirty="0">
                <a:solidFill>
                  <a:schemeClr val="tx1"/>
                </a:solidFill>
              </a:rPr>
              <a:t>prodotto nel 1990. </a:t>
            </a:r>
            <a:r>
              <a:rPr lang="it-IT" sz="1800" dirty="0">
                <a:solidFill>
                  <a:schemeClr val="tx1"/>
                </a:solidFill>
              </a:rPr>
              <a:t>G</a:t>
            </a:r>
            <a:r>
              <a:rPr lang="it-IT" sz="1800" dirty="0">
                <a:solidFill>
                  <a:schemeClr val="tx1"/>
                </a:solidFill>
              </a:rPr>
              <a:t>li</a:t>
            </a:r>
            <a:r>
              <a:rPr lang="it-IT" sz="1800" dirty="0">
                <a:solidFill>
                  <a:schemeClr val="tx1"/>
                </a:solidFill>
              </a:rPr>
              <a:t> obiettivi posti dal Protocollo di Kyoto per la riduzione delle emissioni di gas ad effetto serra </a:t>
            </a:r>
            <a:r>
              <a:rPr lang="it-IT" sz="1800" dirty="0">
                <a:solidFill>
                  <a:schemeClr val="tx1"/>
                </a:solidFill>
              </a:rPr>
              <a:t>promuovono l’utilizzo di fonti energetiche rinnovabili quali l’energia solare, eolica e idroelettrica.</a:t>
            </a:r>
            <a:endParaRPr lang="it-IT" sz="1800" dirty="0">
              <a:solidFill>
                <a:schemeClr val="tx1"/>
              </a:solidFill>
            </a:endParaRPr>
          </a:p>
        </p:txBody>
      </p:sp>
      <p:pic>
        <p:nvPicPr>
          <p:cNvPr id="4" name="Immagine 3" descr="come-installare-delle-pale-eoliche_57b75b22311b7508c841d5ecf71c2875.jpg"/>
          <p:cNvPicPr>
            <a:picLocks noChangeAspect="1"/>
          </p:cNvPicPr>
          <p:nvPr/>
        </p:nvPicPr>
        <p:blipFill>
          <a:blip r:embed="rId2" cstate="print"/>
          <a:stretch>
            <a:fillRect/>
          </a:stretch>
        </p:blipFill>
        <p:spPr>
          <a:xfrm>
            <a:off x="1524000" y="4309400"/>
            <a:ext cx="2857488" cy="2548600"/>
          </a:xfrm>
          <a:prstGeom prst="rect">
            <a:avLst/>
          </a:prstGeom>
          <a:ln>
            <a:noFill/>
          </a:ln>
          <a:effectLst>
            <a:softEdge rad="112500"/>
          </a:effectLst>
        </p:spPr>
      </p:pic>
      <p:pic>
        <p:nvPicPr>
          <p:cNvPr id="5" name="Immagine 4" descr="diga.jpg"/>
          <p:cNvPicPr>
            <a:picLocks noChangeAspect="1"/>
          </p:cNvPicPr>
          <p:nvPr/>
        </p:nvPicPr>
        <p:blipFill>
          <a:blip r:embed="rId3"/>
          <a:stretch>
            <a:fillRect/>
          </a:stretch>
        </p:blipFill>
        <p:spPr>
          <a:xfrm>
            <a:off x="7024693" y="4429133"/>
            <a:ext cx="3643308" cy="2428869"/>
          </a:xfrm>
          <a:prstGeom prst="rect">
            <a:avLst/>
          </a:prstGeom>
          <a:ln>
            <a:noFill/>
          </a:ln>
          <a:effectLst>
            <a:softEdge rad="112500"/>
          </a:effectLst>
        </p:spPr>
      </p:pic>
      <p:pic>
        <p:nvPicPr>
          <p:cNvPr id="6" name="Immagine 5" descr="pannelli-fotovoltaici-trasparenti1.jpg"/>
          <p:cNvPicPr>
            <a:picLocks noChangeAspect="1"/>
          </p:cNvPicPr>
          <p:nvPr/>
        </p:nvPicPr>
        <p:blipFill>
          <a:blip r:embed="rId4" cstate="print"/>
          <a:stretch>
            <a:fillRect/>
          </a:stretch>
        </p:blipFill>
        <p:spPr>
          <a:xfrm>
            <a:off x="4524364" y="2571744"/>
            <a:ext cx="2786082" cy="1654304"/>
          </a:xfrm>
          <a:prstGeom prst="rect">
            <a:avLst/>
          </a:prstGeom>
          <a:ln>
            <a:noFill/>
          </a:ln>
          <a:effectLst>
            <a:softEdge rad="112500"/>
          </a:effectLst>
        </p:spPr>
      </p:pic>
    </p:spTree>
    <p:extLst>
      <p:ext uri="{BB962C8B-B14F-4D97-AF65-F5344CB8AC3E}">
        <p14:creationId xmlns:p14="http://schemas.microsoft.com/office/powerpoint/2010/main" val="21063637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8545" y="138545"/>
            <a:ext cx="11901055" cy="3539430"/>
          </a:xfrm>
          <a:prstGeom prst="rect">
            <a:avLst/>
          </a:prstGeom>
          <a:noFill/>
        </p:spPr>
        <p:txBody>
          <a:bodyPr wrap="square" rtlCol="0">
            <a:spAutoFit/>
          </a:bodyPr>
          <a:lstStyle/>
          <a:p>
            <a:r>
              <a:rPr lang="it-IT" sz="1400" dirty="0">
                <a:solidFill>
                  <a:srgbClr val="FF0000"/>
                </a:solidFill>
                <a:latin typeface="Arial Rounded MT Bold" panose="020F0704030504030204" pitchFamily="34" charset="0"/>
              </a:rPr>
              <a:t>Perché puntare all‛utilizzo dell‛energia </a:t>
            </a:r>
            <a:r>
              <a:rPr lang="it-IT" sz="1400" dirty="0" smtClean="0">
                <a:solidFill>
                  <a:srgbClr val="FF0000"/>
                </a:solidFill>
                <a:latin typeface="Arial Rounded MT Bold" panose="020F0704030504030204" pitchFamily="34" charset="0"/>
              </a:rPr>
              <a:t>solare?</a:t>
            </a:r>
            <a:endParaRPr lang="it-IT" sz="1400" dirty="0">
              <a:solidFill>
                <a:srgbClr val="FF0000"/>
              </a:solidFill>
              <a:latin typeface="Arial Rounded MT Bold" panose="020F0704030504030204" pitchFamily="34" charset="0"/>
            </a:endParaRPr>
          </a:p>
          <a:p>
            <a:endParaRPr lang="it-IT" sz="1400" dirty="0"/>
          </a:p>
          <a:p>
            <a:pPr marL="285750" indent="-285750" algn="just">
              <a:buFont typeface="Wingdings" panose="05000000000000000000" pitchFamily="2" charset="2"/>
              <a:buChar char="Ø"/>
            </a:pPr>
            <a:r>
              <a:rPr lang="it-IT" sz="1400" dirty="0"/>
              <a:t> il sole è una fonte di energia inesauribile. </a:t>
            </a:r>
          </a:p>
          <a:p>
            <a:pPr marL="285750" indent="-285750" algn="just">
              <a:buFont typeface="Wingdings" panose="05000000000000000000" pitchFamily="2" charset="2"/>
              <a:buChar char="Ø"/>
            </a:pPr>
            <a:r>
              <a:rPr lang="it-IT" sz="1400" dirty="0" smtClean="0"/>
              <a:t>il </a:t>
            </a:r>
            <a:r>
              <a:rPr lang="it-IT" sz="1400" dirty="0"/>
              <a:t>sole è l‛unica fonte di energia “esterna” rispetto alle risorse disponibili sul nostro pianeta, fatta eccezione </a:t>
            </a:r>
            <a:r>
              <a:rPr lang="it-IT" sz="1400" dirty="0" smtClean="0"/>
              <a:t>per</a:t>
            </a:r>
          </a:p>
          <a:p>
            <a:pPr algn="just"/>
            <a:r>
              <a:rPr lang="it-IT" sz="1400" dirty="0" smtClean="0"/>
              <a:t>      l‛energia </a:t>
            </a:r>
            <a:r>
              <a:rPr lang="it-IT" sz="1400" dirty="0"/>
              <a:t>delle maree che però è incomparabilmente di minore entità ed attualmente ancora di difficile </a:t>
            </a:r>
          </a:p>
          <a:p>
            <a:pPr algn="just"/>
            <a:r>
              <a:rPr lang="it-IT" sz="1400" dirty="0"/>
              <a:t>    </a:t>
            </a:r>
            <a:r>
              <a:rPr lang="it-IT" sz="1400" dirty="0" smtClean="0"/>
              <a:t>  sfruttamento</a:t>
            </a:r>
          </a:p>
          <a:p>
            <a:pPr marL="285750" indent="-285750" algn="just">
              <a:buFont typeface="Wingdings" panose="05000000000000000000" pitchFamily="2" charset="2"/>
              <a:buChar char="Ø"/>
            </a:pPr>
            <a:r>
              <a:rPr lang="it-IT" sz="1400" dirty="0" smtClean="0"/>
              <a:t>l‛energia </a:t>
            </a:r>
            <a:r>
              <a:rPr lang="it-IT" sz="1400" dirty="0"/>
              <a:t>solare è distribuita in maniera molto più uniforme sul pianeta rispetto a tutte le altre attuali fonti</a:t>
            </a:r>
          </a:p>
          <a:p>
            <a:pPr algn="just"/>
            <a:r>
              <a:rPr lang="it-IT" sz="1400" dirty="0"/>
              <a:t>    energetiche; </a:t>
            </a:r>
          </a:p>
          <a:p>
            <a:pPr marL="285750" indent="-285750" algn="just">
              <a:buFont typeface="Wingdings" panose="05000000000000000000" pitchFamily="2" charset="2"/>
              <a:buChar char="Ø"/>
            </a:pPr>
            <a:r>
              <a:rPr lang="it-IT" sz="1400" dirty="0"/>
              <a:t> l‛energia solare che investe la Terra è circa 15.000 volte superiore al fabbisogno energetico mondiale. L‛energia</a:t>
            </a:r>
          </a:p>
          <a:p>
            <a:pPr algn="just"/>
            <a:r>
              <a:rPr lang="it-IT" sz="1400" dirty="0"/>
              <a:t>    solare che investe in un anno una superficie di poco meno di 2 metri quadrati di suolo (Italia Centrale) equivale</a:t>
            </a:r>
          </a:p>
          <a:p>
            <a:pPr algn="just"/>
            <a:r>
              <a:rPr lang="it-IT" sz="1400" dirty="0"/>
              <a:t>    ai consumi elettrici annuali di una famiglia media (circa 3.000 kWh) </a:t>
            </a:r>
          </a:p>
          <a:p>
            <a:endParaRPr lang="it-IT" sz="1400" dirty="0"/>
          </a:p>
          <a:p>
            <a:r>
              <a:rPr lang="it-IT" sz="1400" dirty="0">
                <a:solidFill>
                  <a:srgbClr val="FF0000"/>
                </a:solidFill>
                <a:latin typeface="Arial Rounded MT Bold" panose="020F0704030504030204" pitchFamily="34" charset="0"/>
              </a:rPr>
              <a:t>Cos‛è un impianto fotovoltaico </a:t>
            </a:r>
          </a:p>
          <a:p>
            <a:r>
              <a:rPr lang="it-IT" sz="1400" dirty="0"/>
              <a:t>E‛ un impianto per la produzione di energia elettrica. </a:t>
            </a:r>
          </a:p>
          <a:p>
            <a:r>
              <a:rPr lang="it-IT" sz="1400" dirty="0"/>
              <a:t>La tecnologia fotovoltaica permette di trasformare direttamente l‛energia solare incidente sulla superficie terrestre in energia elettrica, sfruttando le proprietà del silicio, un elemento semiconduttore molto usato in tutti i dispositivi elettronici. </a:t>
            </a:r>
          </a:p>
        </p:txBody>
      </p:sp>
      <p:pic>
        <p:nvPicPr>
          <p:cNvPr id="4" name="Immagine 3"/>
          <p:cNvPicPr>
            <a:picLocks noChangeAspect="1"/>
          </p:cNvPicPr>
          <p:nvPr/>
        </p:nvPicPr>
        <p:blipFill>
          <a:blip r:embed="rId2"/>
          <a:stretch>
            <a:fillRect/>
          </a:stretch>
        </p:blipFill>
        <p:spPr>
          <a:xfrm>
            <a:off x="5470382" y="3886790"/>
            <a:ext cx="5070763" cy="2823401"/>
          </a:xfrm>
          <a:prstGeom prst="rect">
            <a:avLst/>
          </a:prstGeom>
          <a:ln w="38100">
            <a:solidFill>
              <a:srgbClr val="C00000"/>
            </a:solidFill>
          </a:ln>
          <a:scene3d>
            <a:camera prst="orthographicFront"/>
            <a:lightRig rig="threePt" dir="t"/>
          </a:scene3d>
          <a:sp3d>
            <a:bevelT prst="relaxedInset"/>
          </a:sp3d>
        </p:spPr>
      </p:pic>
    </p:spTree>
    <p:extLst>
      <p:ext uri="{BB962C8B-B14F-4D97-AF65-F5344CB8AC3E}">
        <p14:creationId xmlns:p14="http://schemas.microsoft.com/office/powerpoint/2010/main" val="273027156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nvSpPr>
        <p:spPr bwMode="auto">
          <a:xfrm>
            <a:off x="1524000" y="1484313"/>
            <a:ext cx="9144000" cy="4830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endParaRPr lang="it-IT" altLang="it-IT" sz="2400">
              <a:solidFill>
                <a:srgbClr val="000000"/>
              </a:solidFill>
              <a:latin typeface="Times New Roman" panose="02020603050405020304" pitchFamily="18" charset="0"/>
            </a:endParaRPr>
          </a:p>
        </p:txBody>
      </p:sp>
      <p:pic>
        <p:nvPicPr>
          <p:cNvPr id="717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19276"/>
            <a:ext cx="39624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8"/>
          <p:cNvGrpSpPr>
            <a:grpSpLocks/>
          </p:cNvGrpSpPr>
          <p:nvPr/>
        </p:nvGrpSpPr>
        <p:grpSpPr bwMode="auto">
          <a:xfrm rot="4537619">
            <a:off x="5844382" y="2547144"/>
            <a:ext cx="349250" cy="722313"/>
            <a:chOff x="11703" y="6113"/>
            <a:chExt cx="2416" cy="4980"/>
          </a:xfrm>
        </p:grpSpPr>
        <p:sp>
          <p:nvSpPr>
            <p:cNvPr id="61449" name="Freeform 9"/>
            <p:cNvSpPr>
              <a:spLocks/>
            </p:cNvSpPr>
            <p:nvPr/>
          </p:nvSpPr>
          <p:spPr bwMode="auto">
            <a:xfrm>
              <a:off x="11703" y="6113"/>
              <a:ext cx="2416" cy="4980"/>
            </a:xfrm>
            <a:custGeom>
              <a:avLst/>
              <a:gdLst>
                <a:gd name="T0" fmla="*/ 1152 w 2416"/>
                <a:gd name="T1" fmla="*/ 1784 h 4980"/>
                <a:gd name="T2" fmla="*/ 1344 w 2416"/>
                <a:gd name="T3" fmla="*/ 2478 h 4980"/>
                <a:gd name="T4" fmla="*/ 962 w 2416"/>
                <a:gd name="T5" fmla="*/ 4850 h 4980"/>
                <a:gd name="T6" fmla="*/ 1370 w 2416"/>
                <a:gd name="T7" fmla="*/ 4980 h 4980"/>
                <a:gd name="T8" fmla="*/ 1152 w 2416"/>
                <a:gd name="T9" fmla="*/ 4698 h 4980"/>
                <a:gd name="T10" fmla="*/ 1663 w 2416"/>
                <a:gd name="T11" fmla="*/ 2925 h 4980"/>
                <a:gd name="T12" fmla="*/ 1777 w 2416"/>
                <a:gd name="T13" fmla="*/ 4491 h 4980"/>
                <a:gd name="T14" fmla="*/ 2278 w 2416"/>
                <a:gd name="T15" fmla="*/ 4619 h 4980"/>
                <a:gd name="T16" fmla="*/ 1905 w 2416"/>
                <a:gd name="T17" fmla="*/ 4337 h 4980"/>
                <a:gd name="T18" fmla="*/ 1891 w 2416"/>
                <a:gd name="T19" fmla="*/ 2348 h 4980"/>
                <a:gd name="T20" fmla="*/ 1803 w 2416"/>
                <a:gd name="T21" fmla="*/ 1616 h 4980"/>
                <a:gd name="T22" fmla="*/ 2416 w 2416"/>
                <a:gd name="T23" fmla="*/ 1680 h 4980"/>
                <a:gd name="T24" fmla="*/ 1432 w 2416"/>
                <a:gd name="T25" fmla="*/ 1178 h 4980"/>
                <a:gd name="T26" fmla="*/ 1378 w 2416"/>
                <a:gd name="T27" fmla="*/ 1238 h 4980"/>
                <a:gd name="T28" fmla="*/ 1323 w 2416"/>
                <a:gd name="T29" fmla="*/ 1290 h 4980"/>
                <a:gd name="T30" fmla="*/ 1214 w 2416"/>
                <a:gd name="T31" fmla="*/ 1378 h 4980"/>
                <a:gd name="T32" fmla="*/ 1161 w 2416"/>
                <a:gd name="T33" fmla="*/ 1411 h 4980"/>
                <a:gd name="T34" fmla="*/ 1107 w 2416"/>
                <a:gd name="T35" fmla="*/ 1442 h 4980"/>
                <a:gd name="T36" fmla="*/ 1005 w 2416"/>
                <a:gd name="T37" fmla="*/ 1485 h 4980"/>
                <a:gd name="T38" fmla="*/ 810 w 2416"/>
                <a:gd name="T39" fmla="*/ 1514 h 4980"/>
                <a:gd name="T40" fmla="*/ 629 w 2416"/>
                <a:gd name="T41" fmla="*/ 1478 h 4980"/>
                <a:gd name="T42" fmla="*/ 470 w 2416"/>
                <a:gd name="T43" fmla="*/ 1388 h 4980"/>
                <a:gd name="T44" fmla="*/ 337 w 2416"/>
                <a:gd name="T45" fmla="*/ 1257 h 4980"/>
                <a:gd name="T46" fmla="*/ 278 w 2416"/>
                <a:gd name="T47" fmla="*/ 1178 h 4980"/>
                <a:gd name="T48" fmla="*/ 228 w 2416"/>
                <a:gd name="T49" fmla="*/ 1095 h 4980"/>
                <a:gd name="T50" fmla="*/ 149 w 2416"/>
                <a:gd name="T51" fmla="*/ 915 h 4980"/>
                <a:gd name="T52" fmla="*/ 97 w 2416"/>
                <a:gd name="T53" fmla="*/ 556 h 4980"/>
                <a:gd name="T54" fmla="*/ 128 w 2416"/>
                <a:gd name="T55" fmla="*/ 397 h 4980"/>
                <a:gd name="T56" fmla="*/ 159 w 2416"/>
                <a:gd name="T57" fmla="*/ 330 h 4980"/>
                <a:gd name="T58" fmla="*/ 202 w 2416"/>
                <a:gd name="T59" fmla="*/ 271 h 4980"/>
                <a:gd name="T60" fmla="*/ 256 w 2416"/>
                <a:gd name="T61" fmla="*/ 223 h 4980"/>
                <a:gd name="T62" fmla="*/ 323 w 2416"/>
                <a:gd name="T63" fmla="*/ 188 h 4980"/>
                <a:gd name="T64" fmla="*/ 496 w 2416"/>
                <a:gd name="T65" fmla="*/ 161 h 4980"/>
                <a:gd name="T66" fmla="*/ 720 w 2416"/>
                <a:gd name="T67" fmla="*/ 202 h 4980"/>
                <a:gd name="T68" fmla="*/ 853 w 2416"/>
                <a:gd name="T69" fmla="*/ 249 h 4980"/>
                <a:gd name="T70" fmla="*/ 1000 w 2416"/>
                <a:gd name="T71" fmla="*/ 321 h 4980"/>
                <a:gd name="T72" fmla="*/ 891 w 2416"/>
                <a:gd name="T73" fmla="*/ 221 h 4980"/>
                <a:gd name="T74" fmla="*/ 786 w 2416"/>
                <a:gd name="T75" fmla="*/ 140 h 4980"/>
                <a:gd name="T76" fmla="*/ 686 w 2416"/>
                <a:gd name="T77" fmla="*/ 81 h 4980"/>
                <a:gd name="T78" fmla="*/ 594 w 2416"/>
                <a:gd name="T79" fmla="*/ 38 h 4980"/>
                <a:gd name="T80" fmla="*/ 425 w 2416"/>
                <a:gd name="T81" fmla="*/ 0 h 4980"/>
                <a:gd name="T82" fmla="*/ 282 w 2416"/>
                <a:gd name="T83" fmla="*/ 21 h 4980"/>
                <a:gd name="T84" fmla="*/ 166 w 2416"/>
                <a:gd name="T85" fmla="*/ 93 h 4980"/>
                <a:gd name="T86" fmla="*/ 81 w 2416"/>
                <a:gd name="T87" fmla="*/ 207 h 4980"/>
                <a:gd name="T88" fmla="*/ 0 w 2416"/>
                <a:gd name="T89" fmla="*/ 527 h 4980"/>
                <a:gd name="T90" fmla="*/ 9 w 2416"/>
                <a:gd name="T91" fmla="*/ 715 h 4980"/>
                <a:gd name="T92" fmla="*/ 54 w 2416"/>
                <a:gd name="T93" fmla="*/ 912 h 4980"/>
                <a:gd name="T94" fmla="*/ 90 w 2416"/>
                <a:gd name="T95" fmla="*/ 1010 h 4980"/>
                <a:gd name="T96" fmla="*/ 135 w 2416"/>
                <a:gd name="T97" fmla="*/ 1107 h 4980"/>
                <a:gd name="T98" fmla="*/ 190 w 2416"/>
                <a:gd name="T99" fmla="*/ 1202 h 4980"/>
                <a:gd name="T100" fmla="*/ 256 w 2416"/>
                <a:gd name="T101" fmla="*/ 1295 h 4980"/>
                <a:gd name="T102" fmla="*/ 330 w 2416"/>
                <a:gd name="T103" fmla="*/ 1383 h 4980"/>
                <a:gd name="T104" fmla="*/ 415 w 2416"/>
                <a:gd name="T105" fmla="*/ 1466 h 4980"/>
                <a:gd name="T106" fmla="*/ 511 w 2416"/>
                <a:gd name="T107" fmla="*/ 1540 h 4980"/>
                <a:gd name="T108" fmla="*/ 563 w 2416"/>
                <a:gd name="T109" fmla="*/ 1575 h 4980"/>
                <a:gd name="T110" fmla="*/ 617 w 2416"/>
                <a:gd name="T111" fmla="*/ 1609 h 4980"/>
                <a:gd name="T112" fmla="*/ 734 w 2416"/>
                <a:gd name="T113" fmla="*/ 1668 h 4980"/>
                <a:gd name="T114" fmla="*/ 862 w 2416"/>
                <a:gd name="T115" fmla="*/ 1718 h 4980"/>
                <a:gd name="T116" fmla="*/ 1000 w 2416"/>
                <a:gd name="T117" fmla="*/ 1756 h 4980"/>
                <a:gd name="T118" fmla="*/ 1152 w 2416"/>
                <a:gd name="T119" fmla="*/ 1784 h 4980"/>
                <a:gd name="T120" fmla="*/ 1152 w 2416"/>
                <a:gd name="T121" fmla="*/ 1784 h 4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16" h="4980">
                  <a:moveTo>
                    <a:pt x="1152" y="1784"/>
                  </a:moveTo>
                  <a:lnTo>
                    <a:pt x="1344" y="2478"/>
                  </a:lnTo>
                  <a:lnTo>
                    <a:pt x="962" y="4850"/>
                  </a:lnTo>
                  <a:lnTo>
                    <a:pt x="1370" y="4980"/>
                  </a:lnTo>
                  <a:lnTo>
                    <a:pt x="1152" y="4698"/>
                  </a:lnTo>
                  <a:lnTo>
                    <a:pt x="1663" y="2925"/>
                  </a:lnTo>
                  <a:lnTo>
                    <a:pt x="1777" y="4491"/>
                  </a:lnTo>
                  <a:lnTo>
                    <a:pt x="2278" y="4619"/>
                  </a:lnTo>
                  <a:lnTo>
                    <a:pt x="1905" y="4337"/>
                  </a:lnTo>
                  <a:lnTo>
                    <a:pt x="1891" y="2348"/>
                  </a:lnTo>
                  <a:lnTo>
                    <a:pt x="1803" y="1616"/>
                  </a:lnTo>
                  <a:lnTo>
                    <a:pt x="2416" y="1680"/>
                  </a:lnTo>
                  <a:lnTo>
                    <a:pt x="1432" y="1178"/>
                  </a:lnTo>
                  <a:lnTo>
                    <a:pt x="1378" y="1238"/>
                  </a:lnTo>
                  <a:lnTo>
                    <a:pt x="1323" y="1290"/>
                  </a:lnTo>
                  <a:lnTo>
                    <a:pt x="1214" y="1378"/>
                  </a:lnTo>
                  <a:lnTo>
                    <a:pt x="1161" y="1411"/>
                  </a:lnTo>
                  <a:lnTo>
                    <a:pt x="1107" y="1442"/>
                  </a:lnTo>
                  <a:lnTo>
                    <a:pt x="1005" y="1485"/>
                  </a:lnTo>
                  <a:lnTo>
                    <a:pt x="810" y="1514"/>
                  </a:lnTo>
                  <a:lnTo>
                    <a:pt x="629" y="1478"/>
                  </a:lnTo>
                  <a:lnTo>
                    <a:pt x="470" y="1388"/>
                  </a:lnTo>
                  <a:lnTo>
                    <a:pt x="337" y="1257"/>
                  </a:lnTo>
                  <a:lnTo>
                    <a:pt x="278" y="1178"/>
                  </a:lnTo>
                  <a:lnTo>
                    <a:pt x="228" y="1095"/>
                  </a:lnTo>
                  <a:lnTo>
                    <a:pt x="149" y="915"/>
                  </a:lnTo>
                  <a:lnTo>
                    <a:pt x="97" y="556"/>
                  </a:lnTo>
                  <a:lnTo>
                    <a:pt x="128" y="397"/>
                  </a:lnTo>
                  <a:lnTo>
                    <a:pt x="159" y="330"/>
                  </a:lnTo>
                  <a:lnTo>
                    <a:pt x="202" y="271"/>
                  </a:lnTo>
                  <a:lnTo>
                    <a:pt x="256" y="223"/>
                  </a:lnTo>
                  <a:lnTo>
                    <a:pt x="323" y="188"/>
                  </a:lnTo>
                  <a:lnTo>
                    <a:pt x="496" y="161"/>
                  </a:lnTo>
                  <a:lnTo>
                    <a:pt x="720" y="202"/>
                  </a:lnTo>
                  <a:lnTo>
                    <a:pt x="853" y="249"/>
                  </a:lnTo>
                  <a:lnTo>
                    <a:pt x="1000" y="321"/>
                  </a:lnTo>
                  <a:lnTo>
                    <a:pt x="891" y="221"/>
                  </a:lnTo>
                  <a:lnTo>
                    <a:pt x="786" y="140"/>
                  </a:lnTo>
                  <a:lnTo>
                    <a:pt x="686" y="81"/>
                  </a:lnTo>
                  <a:lnTo>
                    <a:pt x="594" y="38"/>
                  </a:lnTo>
                  <a:lnTo>
                    <a:pt x="425" y="0"/>
                  </a:lnTo>
                  <a:lnTo>
                    <a:pt x="282" y="21"/>
                  </a:lnTo>
                  <a:lnTo>
                    <a:pt x="166" y="93"/>
                  </a:lnTo>
                  <a:lnTo>
                    <a:pt x="81" y="207"/>
                  </a:lnTo>
                  <a:lnTo>
                    <a:pt x="0" y="527"/>
                  </a:lnTo>
                  <a:lnTo>
                    <a:pt x="9" y="715"/>
                  </a:lnTo>
                  <a:lnTo>
                    <a:pt x="54" y="912"/>
                  </a:lnTo>
                  <a:lnTo>
                    <a:pt x="90" y="1010"/>
                  </a:lnTo>
                  <a:lnTo>
                    <a:pt x="135" y="1107"/>
                  </a:lnTo>
                  <a:lnTo>
                    <a:pt x="190" y="1202"/>
                  </a:lnTo>
                  <a:lnTo>
                    <a:pt x="256" y="1295"/>
                  </a:lnTo>
                  <a:lnTo>
                    <a:pt x="330" y="1383"/>
                  </a:lnTo>
                  <a:lnTo>
                    <a:pt x="415" y="1466"/>
                  </a:lnTo>
                  <a:lnTo>
                    <a:pt x="511" y="1540"/>
                  </a:lnTo>
                  <a:lnTo>
                    <a:pt x="563" y="1575"/>
                  </a:lnTo>
                  <a:lnTo>
                    <a:pt x="617" y="1609"/>
                  </a:lnTo>
                  <a:lnTo>
                    <a:pt x="734" y="1668"/>
                  </a:lnTo>
                  <a:lnTo>
                    <a:pt x="862" y="1718"/>
                  </a:lnTo>
                  <a:lnTo>
                    <a:pt x="1000" y="1756"/>
                  </a:lnTo>
                  <a:lnTo>
                    <a:pt x="1152" y="1784"/>
                  </a:lnTo>
                  <a:lnTo>
                    <a:pt x="1152" y="1784"/>
                  </a:lnTo>
                  <a:close/>
                </a:path>
              </a:pathLst>
            </a:custGeom>
            <a:gradFill rotWithShape="0">
              <a:gsLst>
                <a:gs pos="0">
                  <a:schemeClr val="bg1"/>
                </a:gs>
                <a:gs pos="50000">
                  <a:schemeClr val="tx1"/>
                </a:gs>
                <a:gs pos="100000">
                  <a:schemeClr val="bg1"/>
                </a:gs>
              </a:gsLst>
              <a:lin ang="0" scaled="1"/>
            </a:gradFill>
            <a:ln>
              <a:noFill/>
            </a:ln>
            <a:extLst>
              <a:ext uri="{91240B29-F687-4F45-9708-019B960494DF}">
                <a14:hiddenLine xmlns:a14="http://schemas.microsoft.com/office/drawing/2010/main" w="9525">
                  <a:solidFill>
                    <a:schemeClr val="tx2"/>
                  </a:solidFill>
                  <a:round/>
                  <a:headEnd/>
                  <a:tailEnd/>
                </a14:hiddenLine>
              </a:ext>
            </a:extLst>
          </p:spPr>
          <p:txBody>
            <a:bodyPr/>
            <a:lstStyle/>
            <a:p>
              <a:pPr defTabSz="914400" fontAlgn="base">
                <a:spcBef>
                  <a:spcPct val="0"/>
                </a:spcBef>
                <a:spcAft>
                  <a:spcPct val="0"/>
                </a:spcAft>
                <a:defRPr/>
              </a:pPr>
              <a:endParaRPr lang="it-IT" sz="2400">
                <a:solidFill>
                  <a:srgbClr val="000000"/>
                </a:solidFill>
                <a:latin typeface="Times New Roman" panose="02020603050405020304" pitchFamily="18" charset="0"/>
              </a:endParaRPr>
            </a:p>
          </p:txBody>
        </p:sp>
        <p:sp>
          <p:nvSpPr>
            <p:cNvPr id="61450" name="Freeform 10"/>
            <p:cNvSpPr>
              <a:spLocks/>
            </p:cNvSpPr>
            <p:nvPr/>
          </p:nvSpPr>
          <p:spPr bwMode="auto">
            <a:xfrm>
              <a:off x="12706" y="6592"/>
              <a:ext cx="538" cy="744"/>
            </a:xfrm>
            <a:custGeom>
              <a:avLst/>
              <a:gdLst>
                <a:gd name="T0" fmla="*/ 171 w 541"/>
                <a:gd name="T1" fmla="*/ 0 h 746"/>
                <a:gd name="T2" fmla="*/ 278 w 541"/>
                <a:gd name="T3" fmla="*/ 4 h 746"/>
                <a:gd name="T4" fmla="*/ 380 w 541"/>
                <a:gd name="T5" fmla="*/ 64 h 746"/>
                <a:gd name="T6" fmla="*/ 522 w 541"/>
                <a:gd name="T7" fmla="*/ 304 h 746"/>
                <a:gd name="T8" fmla="*/ 541 w 541"/>
                <a:gd name="T9" fmla="*/ 453 h 746"/>
                <a:gd name="T10" fmla="*/ 520 w 541"/>
                <a:gd name="T11" fmla="*/ 587 h 746"/>
                <a:gd name="T12" fmla="*/ 460 w 541"/>
                <a:gd name="T13" fmla="*/ 689 h 746"/>
                <a:gd name="T14" fmla="*/ 420 w 541"/>
                <a:gd name="T15" fmla="*/ 724 h 746"/>
                <a:gd name="T16" fmla="*/ 370 w 541"/>
                <a:gd name="T17" fmla="*/ 746 h 746"/>
                <a:gd name="T18" fmla="*/ 266 w 541"/>
                <a:gd name="T19" fmla="*/ 741 h 746"/>
                <a:gd name="T20" fmla="*/ 164 w 541"/>
                <a:gd name="T21" fmla="*/ 684 h 746"/>
                <a:gd name="T22" fmla="*/ 21 w 541"/>
                <a:gd name="T23" fmla="*/ 442 h 746"/>
                <a:gd name="T24" fmla="*/ 0 w 541"/>
                <a:gd name="T25" fmla="*/ 292 h 746"/>
                <a:gd name="T26" fmla="*/ 23 w 541"/>
                <a:gd name="T27" fmla="*/ 159 h 746"/>
                <a:gd name="T28" fmla="*/ 80 w 541"/>
                <a:gd name="T29" fmla="*/ 57 h 746"/>
                <a:gd name="T30" fmla="*/ 123 w 541"/>
                <a:gd name="T31" fmla="*/ 23 h 746"/>
                <a:gd name="T32" fmla="*/ 171 w 541"/>
                <a:gd name="T33" fmla="*/ 0 h 746"/>
                <a:gd name="T34" fmla="*/ 171 w 541"/>
                <a:gd name="T35"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1" h="746">
                  <a:moveTo>
                    <a:pt x="171" y="0"/>
                  </a:moveTo>
                  <a:lnTo>
                    <a:pt x="278" y="4"/>
                  </a:lnTo>
                  <a:lnTo>
                    <a:pt x="380" y="64"/>
                  </a:lnTo>
                  <a:lnTo>
                    <a:pt x="522" y="304"/>
                  </a:lnTo>
                  <a:lnTo>
                    <a:pt x="541" y="453"/>
                  </a:lnTo>
                  <a:lnTo>
                    <a:pt x="520" y="587"/>
                  </a:lnTo>
                  <a:lnTo>
                    <a:pt x="460" y="689"/>
                  </a:lnTo>
                  <a:lnTo>
                    <a:pt x="420" y="724"/>
                  </a:lnTo>
                  <a:lnTo>
                    <a:pt x="370" y="746"/>
                  </a:lnTo>
                  <a:lnTo>
                    <a:pt x="266" y="741"/>
                  </a:lnTo>
                  <a:lnTo>
                    <a:pt x="164" y="684"/>
                  </a:lnTo>
                  <a:lnTo>
                    <a:pt x="21" y="442"/>
                  </a:lnTo>
                  <a:lnTo>
                    <a:pt x="0" y="292"/>
                  </a:lnTo>
                  <a:lnTo>
                    <a:pt x="23" y="159"/>
                  </a:lnTo>
                  <a:lnTo>
                    <a:pt x="80" y="57"/>
                  </a:lnTo>
                  <a:lnTo>
                    <a:pt x="123" y="23"/>
                  </a:lnTo>
                  <a:lnTo>
                    <a:pt x="171" y="0"/>
                  </a:lnTo>
                  <a:lnTo>
                    <a:pt x="171" y="0"/>
                  </a:lnTo>
                  <a:close/>
                </a:path>
              </a:pathLst>
            </a:custGeom>
            <a:gradFill rotWithShape="0">
              <a:gsLst>
                <a:gs pos="0">
                  <a:schemeClr val="bg1"/>
                </a:gs>
                <a:gs pos="50000">
                  <a:schemeClr val="tx1"/>
                </a:gs>
                <a:gs pos="100000">
                  <a:schemeClr val="bg1"/>
                </a:gs>
              </a:gsLst>
              <a:lin ang="0" scaled="1"/>
            </a:gradFill>
            <a:ln>
              <a:noFill/>
            </a:ln>
            <a:extLst>
              <a:ext uri="{91240B29-F687-4F45-9708-019B960494DF}">
                <a14:hiddenLine xmlns:a14="http://schemas.microsoft.com/office/drawing/2010/main" w="9525">
                  <a:solidFill>
                    <a:schemeClr val="tx2"/>
                  </a:solidFill>
                  <a:round/>
                  <a:headEnd/>
                  <a:tailEnd/>
                </a14:hiddenLine>
              </a:ext>
            </a:extLst>
          </p:spPr>
          <p:txBody>
            <a:bodyPr/>
            <a:lstStyle/>
            <a:p>
              <a:pPr defTabSz="914400" fontAlgn="base">
                <a:spcBef>
                  <a:spcPct val="0"/>
                </a:spcBef>
                <a:spcAft>
                  <a:spcPct val="0"/>
                </a:spcAft>
                <a:defRPr/>
              </a:pPr>
              <a:endParaRPr lang="it-IT" sz="2400">
                <a:solidFill>
                  <a:srgbClr val="000000"/>
                </a:solidFill>
                <a:latin typeface="Times New Roman" panose="02020603050405020304" pitchFamily="18" charset="0"/>
              </a:endParaRPr>
            </a:p>
          </p:txBody>
        </p:sp>
        <p:sp>
          <p:nvSpPr>
            <p:cNvPr id="61451" name="Freeform 11"/>
            <p:cNvSpPr>
              <a:spLocks/>
            </p:cNvSpPr>
            <p:nvPr/>
          </p:nvSpPr>
          <p:spPr bwMode="auto">
            <a:xfrm>
              <a:off x="13527" y="7724"/>
              <a:ext cx="582" cy="832"/>
            </a:xfrm>
            <a:custGeom>
              <a:avLst/>
              <a:gdLst>
                <a:gd name="T0" fmla="*/ 587 w 587"/>
                <a:gd name="T1" fmla="*/ 50 h 836"/>
                <a:gd name="T2" fmla="*/ 166 w 587"/>
                <a:gd name="T3" fmla="*/ 592 h 836"/>
                <a:gd name="T4" fmla="*/ 254 w 587"/>
                <a:gd name="T5" fmla="*/ 836 h 836"/>
                <a:gd name="T6" fmla="*/ 0 w 587"/>
                <a:gd name="T7" fmla="*/ 670 h 836"/>
                <a:gd name="T8" fmla="*/ 368 w 587"/>
                <a:gd name="T9" fmla="*/ 0 h 836"/>
                <a:gd name="T10" fmla="*/ 587 w 587"/>
                <a:gd name="T11" fmla="*/ 50 h 836"/>
                <a:gd name="T12" fmla="*/ 587 w 587"/>
                <a:gd name="T13" fmla="*/ 50 h 836"/>
              </a:gdLst>
              <a:ahLst/>
              <a:cxnLst>
                <a:cxn ang="0">
                  <a:pos x="T0" y="T1"/>
                </a:cxn>
                <a:cxn ang="0">
                  <a:pos x="T2" y="T3"/>
                </a:cxn>
                <a:cxn ang="0">
                  <a:pos x="T4" y="T5"/>
                </a:cxn>
                <a:cxn ang="0">
                  <a:pos x="T6" y="T7"/>
                </a:cxn>
                <a:cxn ang="0">
                  <a:pos x="T8" y="T9"/>
                </a:cxn>
                <a:cxn ang="0">
                  <a:pos x="T10" y="T11"/>
                </a:cxn>
                <a:cxn ang="0">
                  <a:pos x="T12" y="T13"/>
                </a:cxn>
              </a:cxnLst>
              <a:rect l="0" t="0" r="r" b="b"/>
              <a:pathLst>
                <a:path w="587" h="836">
                  <a:moveTo>
                    <a:pt x="587" y="50"/>
                  </a:moveTo>
                  <a:lnTo>
                    <a:pt x="166" y="592"/>
                  </a:lnTo>
                  <a:lnTo>
                    <a:pt x="254" y="836"/>
                  </a:lnTo>
                  <a:lnTo>
                    <a:pt x="0" y="670"/>
                  </a:lnTo>
                  <a:lnTo>
                    <a:pt x="368" y="0"/>
                  </a:lnTo>
                  <a:lnTo>
                    <a:pt x="587" y="50"/>
                  </a:lnTo>
                  <a:lnTo>
                    <a:pt x="587" y="50"/>
                  </a:lnTo>
                  <a:close/>
                </a:path>
              </a:pathLst>
            </a:custGeom>
            <a:gradFill rotWithShape="0">
              <a:gsLst>
                <a:gs pos="0">
                  <a:schemeClr val="bg1"/>
                </a:gs>
                <a:gs pos="50000">
                  <a:schemeClr val="tx1"/>
                </a:gs>
                <a:gs pos="100000">
                  <a:schemeClr val="bg1"/>
                </a:gs>
              </a:gsLst>
              <a:lin ang="0" scaled="1"/>
            </a:gradFill>
            <a:ln>
              <a:noFill/>
            </a:ln>
            <a:extLst>
              <a:ext uri="{91240B29-F687-4F45-9708-019B960494DF}">
                <a14:hiddenLine xmlns:a14="http://schemas.microsoft.com/office/drawing/2010/main" w="9525">
                  <a:solidFill>
                    <a:schemeClr val="tx2"/>
                  </a:solidFill>
                  <a:round/>
                  <a:headEnd/>
                  <a:tailEnd/>
                </a14:hiddenLine>
              </a:ext>
            </a:extLst>
          </p:spPr>
          <p:txBody>
            <a:bodyPr/>
            <a:lstStyle/>
            <a:p>
              <a:pPr defTabSz="914400" fontAlgn="base">
                <a:spcBef>
                  <a:spcPct val="0"/>
                </a:spcBef>
                <a:spcAft>
                  <a:spcPct val="0"/>
                </a:spcAft>
                <a:defRPr/>
              </a:pPr>
              <a:endParaRPr lang="it-IT" sz="2400">
                <a:solidFill>
                  <a:srgbClr val="000000"/>
                </a:solidFill>
                <a:latin typeface="Times New Roman" panose="02020603050405020304" pitchFamily="18" charset="0"/>
              </a:endParaRPr>
            </a:p>
          </p:txBody>
        </p:sp>
      </p:grpSp>
      <p:sp>
        <p:nvSpPr>
          <p:cNvPr id="7177" name="Line 12"/>
          <p:cNvSpPr>
            <a:spLocks noChangeShapeType="1"/>
          </p:cNvSpPr>
          <p:nvPr/>
        </p:nvSpPr>
        <p:spPr bwMode="auto">
          <a:xfrm>
            <a:off x="5838825" y="4454525"/>
            <a:ext cx="3697288" cy="1352550"/>
          </a:xfrm>
          <a:prstGeom prst="line">
            <a:avLst/>
          </a:prstGeom>
          <a:noFill/>
          <a:ln w="9525">
            <a:solidFill>
              <a:srgbClr val="FFCC00"/>
            </a:solidFill>
            <a:prstDash val="lgDash"/>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78" name="Line 13"/>
          <p:cNvSpPr>
            <a:spLocks noChangeShapeType="1"/>
          </p:cNvSpPr>
          <p:nvPr/>
        </p:nvSpPr>
        <p:spPr bwMode="auto">
          <a:xfrm>
            <a:off x="5929313" y="3914775"/>
            <a:ext cx="4146550" cy="0"/>
          </a:xfrm>
          <a:prstGeom prst="line">
            <a:avLst/>
          </a:prstGeom>
          <a:noFill/>
          <a:ln w="9525">
            <a:solidFill>
              <a:srgbClr val="FFCC00"/>
            </a:solidFill>
            <a:prstDash val="lgDash"/>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79" name="Oval 14"/>
          <p:cNvSpPr>
            <a:spLocks noChangeArrowheads="1"/>
          </p:cNvSpPr>
          <p:nvPr/>
        </p:nvSpPr>
        <p:spPr bwMode="auto">
          <a:xfrm>
            <a:off x="9174163" y="1570039"/>
            <a:ext cx="722312" cy="720725"/>
          </a:xfrm>
          <a:prstGeom prst="ellipse">
            <a:avLst/>
          </a:prstGeom>
          <a:gradFill rotWithShape="0">
            <a:gsLst>
              <a:gs pos="0">
                <a:srgbClr val="FFCC00"/>
              </a:gs>
              <a:gs pos="100000">
                <a:srgbClr val="765E00"/>
              </a:gs>
            </a:gsLst>
            <a:path path="shape">
              <a:fillToRect l="50000" t="50000" r="50000" b="50000"/>
            </a:path>
          </a:gradFill>
          <a:ln w="19050">
            <a:solidFill>
              <a:srgbClr val="99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endParaRPr lang="it-IT" altLang="it-IT" sz="2400">
              <a:solidFill>
                <a:srgbClr val="000000"/>
              </a:solidFill>
              <a:latin typeface="Times New Roman" panose="02020603050405020304" pitchFamily="18" charset="0"/>
            </a:endParaRPr>
          </a:p>
        </p:txBody>
      </p:sp>
      <p:sp>
        <p:nvSpPr>
          <p:cNvPr id="7180" name="Oval 15"/>
          <p:cNvSpPr>
            <a:spLocks noChangeArrowheads="1"/>
          </p:cNvSpPr>
          <p:nvPr/>
        </p:nvSpPr>
        <p:spPr bwMode="auto">
          <a:xfrm>
            <a:off x="9625013" y="3552826"/>
            <a:ext cx="722312" cy="722313"/>
          </a:xfrm>
          <a:prstGeom prst="ellipse">
            <a:avLst/>
          </a:prstGeom>
          <a:gradFill rotWithShape="0">
            <a:gsLst>
              <a:gs pos="0">
                <a:srgbClr val="FFCC00"/>
              </a:gs>
              <a:gs pos="100000">
                <a:srgbClr val="765E00"/>
              </a:gs>
            </a:gsLst>
            <a:path path="shape">
              <a:fillToRect l="50000" t="50000" r="50000" b="50000"/>
            </a:path>
          </a:gradFill>
          <a:ln w="19050">
            <a:solidFill>
              <a:srgbClr val="99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endParaRPr lang="it-IT" altLang="it-IT" sz="2400">
              <a:solidFill>
                <a:srgbClr val="000000"/>
              </a:solidFill>
              <a:latin typeface="Times New Roman" panose="02020603050405020304" pitchFamily="18" charset="0"/>
            </a:endParaRPr>
          </a:p>
        </p:txBody>
      </p:sp>
      <p:sp>
        <p:nvSpPr>
          <p:cNvPr id="7181" name="Oval 16"/>
          <p:cNvSpPr>
            <a:spLocks noChangeArrowheads="1"/>
          </p:cNvSpPr>
          <p:nvPr/>
        </p:nvSpPr>
        <p:spPr bwMode="auto">
          <a:xfrm>
            <a:off x="9174163" y="5446713"/>
            <a:ext cx="722312" cy="722312"/>
          </a:xfrm>
          <a:prstGeom prst="ellipse">
            <a:avLst/>
          </a:prstGeom>
          <a:gradFill rotWithShape="0">
            <a:gsLst>
              <a:gs pos="0">
                <a:srgbClr val="FFCC00"/>
              </a:gs>
              <a:gs pos="100000">
                <a:srgbClr val="765E00"/>
              </a:gs>
            </a:gsLst>
            <a:path path="shape">
              <a:fillToRect l="50000" t="50000" r="50000" b="50000"/>
            </a:path>
          </a:gradFill>
          <a:ln w="19050">
            <a:solidFill>
              <a:srgbClr val="9966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endParaRPr lang="it-IT" altLang="it-IT" sz="2400">
              <a:solidFill>
                <a:srgbClr val="000000"/>
              </a:solidFill>
              <a:latin typeface="Times New Roman" panose="02020603050405020304" pitchFamily="18" charset="0"/>
            </a:endParaRPr>
          </a:p>
        </p:txBody>
      </p:sp>
      <p:sp>
        <p:nvSpPr>
          <p:cNvPr id="7182" name="Freeform 17"/>
          <p:cNvSpPr>
            <a:spLocks/>
          </p:cNvSpPr>
          <p:nvPr/>
        </p:nvSpPr>
        <p:spPr bwMode="auto">
          <a:xfrm>
            <a:off x="6397625" y="3314701"/>
            <a:ext cx="3138488" cy="2493963"/>
          </a:xfrm>
          <a:custGeom>
            <a:avLst/>
            <a:gdLst>
              <a:gd name="T0" fmla="*/ 2147483646 w 1977"/>
              <a:gd name="T1" fmla="*/ 2147483646 h 1571"/>
              <a:gd name="T2" fmla="*/ 0 w 1977"/>
              <a:gd name="T3" fmla="*/ 0 h 1571"/>
              <a:gd name="T4" fmla="*/ 0 60000 65536"/>
              <a:gd name="T5" fmla="*/ 0 60000 65536"/>
            </a:gdLst>
            <a:ahLst/>
            <a:cxnLst>
              <a:cxn ang="T4">
                <a:pos x="T0" y="T1"/>
              </a:cxn>
              <a:cxn ang="T5">
                <a:pos x="T2" y="T3"/>
              </a:cxn>
            </a:cxnLst>
            <a:rect l="0" t="0" r="r" b="b"/>
            <a:pathLst>
              <a:path w="1977" h="1571">
                <a:moveTo>
                  <a:pt x="1977" y="1571"/>
                </a:moveTo>
                <a:lnTo>
                  <a:pt x="0" y="0"/>
                </a:lnTo>
              </a:path>
            </a:pathLst>
          </a:custGeom>
          <a:noFill/>
          <a:ln w="57150">
            <a:solidFill>
              <a:srgbClr val="FFCC00"/>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83" name="Freeform 18"/>
          <p:cNvSpPr>
            <a:spLocks/>
          </p:cNvSpPr>
          <p:nvPr/>
        </p:nvSpPr>
        <p:spPr bwMode="auto">
          <a:xfrm>
            <a:off x="6499225" y="3044825"/>
            <a:ext cx="3487738" cy="869950"/>
          </a:xfrm>
          <a:custGeom>
            <a:avLst/>
            <a:gdLst>
              <a:gd name="T0" fmla="*/ 2147483646 w 2197"/>
              <a:gd name="T1" fmla="*/ 1381045625 h 548"/>
              <a:gd name="T2" fmla="*/ 0 w 2197"/>
              <a:gd name="T3" fmla="*/ 0 h 548"/>
              <a:gd name="T4" fmla="*/ 0 60000 65536"/>
              <a:gd name="T5" fmla="*/ 0 60000 65536"/>
            </a:gdLst>
            <a:ahLst/>
            <a:cxnLst>
              <a:cxn ang="T4">
                <a:pos x="T0" y="T1"/>
              </a:cxn>
              <a:cxn ang="T5">
                <a:pos x="T2" y="T3"/>
              </a:cxn>
            </a:cxnLst>
            <a:rect l="0" t="0" r="r" b="b"/>
            <a:pathLst>
              <a:path w="2197" h="548">
                <a:moveTo>
                  <a:pt x="2197" y="548"/>
                </a:moveTo>
                <a:lnTo>
                  <a:pt x="0" y="0"/>
                </a:lnTo>
              </a:path>
            </a:pathLst>
          </a:custGeom>
          <a:noFill/>
          <a:ln w="57150">
            <a:solidFill>
              <a:srgbClr val="FFCC00"/>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84" name="Freeform 19"/>
          <p:cNvSpPr>
            <a:spLocks/>
          </p:cNvSpPr>
          <p:nvPr/>
        </p:nvSpPr>
        <p:spPr bwMode="auto">
          <a:xfrm>
            <a:off x="6465889" y="1930400"/>
            <a:ext cx="3070225" cy="871538"/>
          </a:xfrm>
          <a:custGeom>
            <a:avLst/>
            <a:gdLst>
              <a:gd name="T0" fmla="*/ 0 w 1934"/>
              <a:gd name="T1" fmla="*/ 1383567369 h 549"/>
              <a:gd name="T2" fmla="*/ 2147483646 w 1934"/>
              <a:gd name="T3" fmla="*/ 0 h 549"/>
              <a:gd name="T4" fmla="*/ 0 60000 65536"/>
              <a:gd name="T5" fmla="*/ 0 60000 65536"/>
            </a:gdLst>
            <a:ahLst/>
            <a:cxnLst>
              <a:cxn ang="T4">
                <a:pos x="T0" y="T1"/>
              </a:cxn>
              <a:cxn ang="T5">
                <a:pos x="T2" y="T3"/>
              </a:cxn>
            </a:cxnLst>
            <a:rect l="0" t="0" r="r" b="b"/>
            <a:pathLst>
              <a:path w="1934" h="549">
                <a:moveTo>
                  <a:pt x="0" y="549"/>
                </a:moveTo>
                <a:lnTo>
                  <a:pt x="1934" y="0"/>
                </a:lnTo>
              </a:path>
            </a:pathLst>
          </a:custGeom>
          <a:noFill/>
          <a:ln w="57150">
            <a:solidFill>
              <a:srgbClr val="FFCC00"/>
            </a:solidFill>
            <a:round/>
            <a:headEnd type="triangle" w="med" len="lg"/>
            <a:tailEnd type="none" w="med" len="lg"/>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85" name="Text Box 20"/>
          <p:cNvSpPr txBox="1">
            <a:spLocks noChangeArrowheads="1"/>
          </p:cNvSpPr>
          <p:nvPr/>
        </p:nvSpPr>
        <p:spPr bwMode="auto">
          <a:xfrm>
            <a:off x="9085263" y="4905375"/>
            <a:ext cx="1441450" cy="450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pPr>
            <a:r>
              <a:rPr lang="it-IT" altLang="it-IT" sz="1800" b="1">
                <a:solidFill>
                  <a:srgbClr val="FFCC00"/>
                </a:solidFill>
                <a:latin typeface="Arial Narrow" panose="020B0606020202030204" pitchFamily="34" charset="0"/>
              </a:rPr>
              <a:t>Dicembre</a:t>
            </a:r>
          </a:p>
        </p:txBody>
      </p:sp>
      <p:sp>
        <p:nvSpPr>
          <p:cNvPr id="7186" name="Text Box 21"/>
          <p:cNvSpPr txBox="1">
            <a:spLocks noChangeArrowheads="1"/>
          </p:cNvSpPr>
          <p:nvPr/>
        </p:nvSpPr>
        <p:spPr bwMode="auto">
          <a:xfrm>
            <a:off x="9085263" y="2381250"/>
            <a:ext cx="1441450" cy="450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pPr>
            <a:r>
              <a:rPr lang="it-IT" altLang="it-IT" sz="1800" b="1">
                <a:solidFill>
                  <a:srgbClr val="FFCC00"/>
                </a:solidFill>
                <a:latin typeface="Arial Narrow" panose="020B0606020202030204" pitchFamily="34" charset="0"/>
              </a:rPr>
              <a:t>Giugno</a:t>
            </a:r>
            <a:endParaRPr lang="it-IT" altLang="it-IT" sz="1800">
              <a:solidFill>
                <a:srgbClr val="FFCC00"/>
              </a:solidFill>
              <a:latin typeface="Arial Narrow" panose="020B0606020202030204" pitchFamily="34" charset="0"/>
            </a:endParaRPr>
          </a:p>
        </p:txBody>
      </p:sp>
      <p:sp>
        <p:nvSpPr>
          <p:cNvPr id="7187" name="Text Box 22"/>
          <p:cNvSpPr txBox="1">
            <a:spLocks noChangeArrowheads="1"/>
          </p:cNvSpPr>
          <p:nvPr/>
        </p:nvSpPr>
        <p:spPr bwMode="auto">
          <a:xfrm>
            <a:off x="7821614" y="4003675"/>
            <a:ext cx="189388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pPr>
            <a:r>
              <a:rPr lang="it-IT" altLang="it-IT" sz="1800" b="1">
                <a:solidFill>
                  <a:srgbClr val="FFCC00"/>
                </a:solidFill>
                <a:latin typeface="Arial Narrow" panose="020B0606020202030204" pitchFamily="34" charset="0"/>
              </a:rPr>
              <a:t>Settembre / Marzo</a:t>
            </a:r>
          </a:p>
        </p:txBody>
      </p:sp>
      <p:sp>
        <p:nvSpPr>
          <p:cNvPr id="7188" name="Freeform 23"/>
          <p:cNvSpPr>
            <a:spLocks/>
          </p:cNvSpPr>
          <p:nvPr/>
        </p:nvSpPr>
        <p:spPr bwMode="auto">
          <a:xfrm>
            <a:off x="1600200" y="1692275"/>
            <a:ext cx="8115300" cy="4394200"/>
          </a:xfrm>
          <a:custGeom>
            <a:avLst/>
            <a:gdLst>
              <a:gd name="T0" fmla="*/ 2147483646 w 5112"/>
              <a:gd name="T1" fmla="*/ 927417500 h 2768"/>
              <a:gd name="T2" fmla="*/ 2147483646 w 5112"/>
              <a:gd name="T3" fmla="*/ 201612500 h 2768"/>
              <a:gd name="T4" fmla="*/ 2147483646 w 5112"/>
              <a:gd name="T5" fmla="*/ 322580000 h 2768"/>
              <a:gd name="T6" fmla="*/ 2147483646 w 5112"/>
              <a:gd name="T7" fmla="*/ 2137092500 h 2768"/>
              <a:gd name="T8" fmla="*/ 2147483646 w 5112"/>
              <a:gd name="T9" fmla="*/ 2147483646 h 2768"/>
              <a:gd name="T10" fmla="*/ 0 w 5112"/>
              <a:gd name="T11" fmla="*/ 2147483646 h 27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12" h="2768">
                <a:moveTo>
                  <a:pt x="2304" y="368"/>
                </a:moveTo>
                <a:cubicBezTo>
                  <a:pt x="2868" y="244"/>
                  <a:pt x="3432" y="120"/>
                  <a:pt x="3888" y="80"/>
                </a:cubicBezTo>
                <a:cubicBezTo>
                  <a:pt x="4344" y="40"/>
                  <a:pt x="4968" y="0"/>
                  <a:pt x="5040" y="128"/>
                </a:cubicBezTo>
                <a:cubicBezTo>
                  <a:pt x="5112" y="256"/>
                  <a:pt x="4848" y="512"/>
                  <a:pt x="4320" y="848"/>
                </a:cubicBezTo>
                <a:cubicBezTo>
                  <a:pt x="3792" y="1184"/>
                  <a:pt x="2592" y="1824"/>
                  <a:pt x="1872" y="2144"/>
                </a:cubicBezTo>
                <a:cubicBezTo>
                  <a:pt x="1152" y="2464"/>
                  <a:pt x="304" y="2664"/>
                  <a:pt x="0" y="2768"/>
                </a:cubicBezTo>
              </a:path>
            </a:pathLst>
          </a:custGeom>
          <a:noFill/>
          <a:ln w="3175" cap="flat" cmpd="sng">
            <a:solidFill>
              <a:schemeClr val="bg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89" name="Line 24"/>
          <p:cNvSpPr>
            <a:spLocks noChangeShapeType="1"/>
          </p:cNvSpPr>
          <p:nvPr/>
        </p:nvSpPr>
        <p:spPr bwMode="auto">
          <a:xfrm flipH="1">
            <a:off x="1600200" y="3724275"/>
            <a:ext cx="381000" cy="152400"/>
          </a:xfrm>
          <a:prstGeom prst="line">
            <a:avLst/>
          </a:prstGeom>
          <a:noFill/>
          <a:ln w="31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90" name="Freeform 25"/>
          <p:cNvSpPr>
            <a:spLocks/>
          </p:cNvSpPr>
          <p:nvPr/>
        </p:nvSpPr>
        <p:spPr bwMode="auto">
          <a:xfrm>
            <a:off x="1600201" y="3343276"/>
            <a:ext cx="8213725" cy="2722563"/>
          </a:xfrm>
          <a:custGeom>
            <a:avLst/>
            <a:gdLst>
              <a:gd name="T0" fmla="*/ 2147483646 w 5174"/>
              <a:gd name="T1" fmla="*/ 0 h 1715"/>
              <a:gd name="T2" fmla="*/ 2147483646 w 5174"/>
              <a:gd name="T3" fmla="*/ 1910278788 h 1715"/>
              <a:gd name="T4" fmla="*/ 2147483646 w 5174"/>
              <a:gd name="T5" fmla="*/ 2147483646 h 1715"/>
              <a:gd name="T6" fmla="*/ 2147483646 w 5174"/>
              <a:gd name="T7" fmla="*/ 2147483646 h 1715"/>
              <a:gd name="T8" fmla="*/ 2147483646 w 5174"/>
              <a:gd name="T9" fmla="*/ 2147483646 h 1715"/>
              <a:gd name="T10" fmla="*/ 0 w 5174"/>
              <a:gd name="T11" fmla="*/ 846772656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74" h="1715">
                <a:moveTo>
                  <a:pt x="2688" y="0"/>
                </a:moveTo>
                <a:cubicBezTo>
                  <a:pt x="2941" y="126"/>
                  <a:pt x="3817" y="493"/>
                  <a:pt x="4206" y="758"/>
                </a:cubicBezTo>
                <a:cubicBezTo>
                  <a:pt x="4595" y="1023"/>
                  <a:pt x="5174" y="1461"/>
                  <a:pt x="5020" y="1588"/>
                </a:cubicBezTo>
                <a:cubicBezTo>
                  <a:pt x="4866" y="1715"/>
                  <a:pt x="3908" y="1619"/>
                  <a:pt x="3281" y="1519"/>
                </a:cubicBezTo>
                <a:cubicBezTo>
                  <a:pt x="2654" y="1419"/>
                  <a:pt x="1804" y="1188"/>
                  <a:pt x="1257" y="991"/>
                </a:cubicBezTo>
                <a:cubicBezTo>
                  <a:pt x="710" y="794"/>
                  <a:pt x="262" y="472"/>
                  <a:pt x="0" y="336"/>
                </a:cubicBezTo>
              </a:path>
            </a:pathLst>
          </a:custGeom>
          <a:noFill/>
          <a:ln w="3175" cap="flat" cmpd="sng">
            <a:solidFill>
              <a:schemeClr val="bg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91" name="Freeform 26"/>
          <p:cNvSpPr>
            <a:spLocks/>
          </p:cNvSpPr>
          <p:nvPr/>
        </p:nvSpPr>
        <p:spPr bwMode="auto">
          <a:xfrm>
            <a:off x="1608138" y="2332039"/>
            <a:ext cx="906462" cy="109537"/>
          </a:xfrm>
          <a:custGeom>
            <a:avLst/>
            <a:gdLst>
              <a:gd name="T0" fmla="*/ 1439007631 w 571"/>
              <a:gd name="T1" fmla="*/ 173889194 h 69"/>
              <a:gd name="T2" fmla="*/ 811489865 w 571"/>
              <a:gd name="T3" fmla="*/ 80644632 h 69"/>
              <a:gd name="T4" fmla="*/ 0 w 571"/>
              <a:gd name="T5" fmla="*/ 0 h 69"/>
              <a:gd name="T6" fmla="*/ 0 60000 65536"/>
              <a:gd name="T7" fmla="*/ 0 60000 65536"/>
              <a:gd name="T8" fmla="*/ 0 60000 65536"/>
            </a:gdLst>
            <a:ahLst/>
            <a:cxnLst>
              <a:cxn ang="T6">
                <a:pos x="T0" y="T1"/>
              </a:cxn>
              <a:cxn ang="T7">
                <a:pos x="T2" y="T3"/>
              </a:cxn>
              <a:cxn ang="T8">
                <a:pos x="T4" y="T5"/>
              </a:cxn>
            </a:cxnLst>
            <a:rect l="0" t="0" r="r" b="b"/>
            <a:pathLst>
              <a:path w="571" h="69">
                <a:moveTo>
                  <a:pt x="571" y="69"/>
                </a:moveTo>
                <a:cubicBezTo>
                  <a:pt x="530" y="63"/>
                  <a:pt x="417" y="43"/>
                  <a:pt x="322" y="32"/>
                </a:cubicBezTo>
                <a:cubicBezTo>
                  <a:pt x="227" y="21"/>
                  <a:pt x="67" y="7"/>
                  <a:pt x="0" y="0"/>
                </a:cubicBezTo>
              </a:path>
            </a:pathLst>
          </a:custGeom>
          <a:noFill/>
          <a:ln w="3175" cap="flat" cmpd="sng">
            <a:solidFill>
              <a:schemeClr val="bg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92" name="Freeform 27"/>
          <p:cNvSpPr>
            <a:spLocks/>
          </p:cNvSpPr>
          <p:nvPr/>
        </p:nvSpPr>
        <p:spPr bwMode="auto">
          <a:xfrm>
            <a:off x="1600200" y="2733675"/>
            <a:ext cx="8458200" cy="2463800"/>
          </a:xfrm>
          <a:custGeom>
            <a:avLst/>
            <a:gdLst>
              <a:gd name="T0" fmla="*/ 2147483646 w 5328"/>
              <a:gd name="T1" fmla="*/ 0 h 1552"/>
              <a:gd name="T2" fmla="*/ 2147483646 w 5328"/>
              <a:gd name="T3" fmla="*/ 483870000 h 1552"/>
              <a:gd name="T4" fmla="*/ 2147483646 w 5328"/>
              <a:gd name="T5" fmla="*/ 1935480000 h 1552"/>
              <a:gd name="T6" fmla="*/ 2147483646 w 5328"/>
              <a:gd name="T7" fmla="*/ 2147483646 h 1552"/>
              <a:gd name="T8" fmla="*/ 2147483646 w 5328"/>
              <a:gd name="T9" fmla="*/ 2147483646 h 1552"/>
              <a:gd name="T10" fmla="*/ 0 w 5328"/>
              <a:gd name="T11" fmla="*/ 2147483646 h 1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8" h="1552">
                <a:moveTo>
                  <a:pt x="2544" y="0"/>
                </a:moveTo>
                <a:cubicBezTo>
                  <a:pt x="3200" y="32"/>
                  <a:pt x="3856" y="64"/>
                  <a:pt x="4320" y="192"/>
                </a:cubicBezTo>
                <a:cubicBezTo>
                  <a:pt x="4784" y="320"/>
                  <a:pt x="5328" y="592"/>
                  <a:pt x="5328" y="768"/>
                </a:cubicBezTo>
                <a:cubicBezTo>
                  <a:pt x="5328" y="944"/>
                  <a:pt x="4920" y="1120"/>
                  <a:pt x="4320" y="1248"/>
                </a:cubicBezTo>
                <a:cubicBezTo>
                  <a:pt x="3720" y="1376"/>
                  <a:pt x="2448" y="1520"/>
                  <a:pt x="1728" y="1536"/>
                </a:cubicBezTo>
                <a:cubicBezTo>
                  <a:pt x="1008" y="1552"/>
                  <a:pt x="280" y="1376"/>
                  <a:pt x="0" y="1344"/>
                </a:cubicBezTo>
              </a:path>
            </a:pathLst>
          </a:custGeom>
          <a:noFill/>
          <a:ln w="3175" cap="flat" cmpd="sng">
            <a:solidFill>
              <a:schemeClr val="bg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93" name="Freeform 28"/>
          <p:cNvSpPr>
            <a:spLocks/>
          </p:cNvSpPr>
          <p:nvPr/>
        </p:nvSpPr>
        <p:spPr bwMode="auto">
          <a:xfrm>
            <a:off x="1600201" y="2952750"/>
            <a:ext cx="561975" cy="33338"/>
          </a:xfrm>
          <a:custGeom>
            <a:avLst/>
            <a:gdLst>
              <a:gd name="T0" fmla="*/ 892135313 w 354"/>
              <a:gd name="T1" fmla="*/ 0 h 21"/>
              <a:gd name="T2" fmla="*/ 478829688 w 354"/>
              <a:gd name="T3" fmla="*/ 27722928 h 21"/>
              <a:gd name="T4" fmla="*/ 0 w 354"/>
              <a:gd name="T5" fmla="*/ 52924869 h 21"/>
              <a:gd name="T6" fmla="*/ 0 60000 65536"/>
              <a:gd name="T7" fmla="*/ 0 60000 65536"/>
              <a:gd name="T8" fmla="*/ 0 60000 65536"/>
            </a:gdLst>
            <a:ahLst/>
            <a:cxnLst>
              <a:cxn ang="T6">
                <a:pos x="T0" y="T1"/>
              </a:cxn>
              <a:cxn ang="T7">
                <a:pos x="T2" y="T3"/>
              </a:cxn>
              <a:cxn ang="T8">
                <a:pos x="T4" y="T5"/>
              </a:cxn>
            </a:cxnLst>
            <a:rect l="0" t="0" r="r" b="b"/>
            <a:pathLst>
              <a:path w="354" h="21">
                <a:moveTo>
                  <a:pt x="354" y="0"/>
                </a:moveTo>
                <a:cubicBezTo>
                  <a:pt x="327" y="1"/>
                  <a:pt x="249" y="8"/>
                  <a:pt x="190" y="11"/>
                </a:cubicBezTo>
                <a:cubicBezTo>
                  <a:pt x="131" y="14"/>
                  <a:pt x="40" y="19"/>
                  <a:pt x="0" y="21"/>
                </a:cubicBezTo>
              </a:path>
            </a:pathLst>
          </a:custGeom>
          <a:noFill/>
          <a:ln w="3175" cap="flat" cmpd="sng">
            <a:solidFill>
              <a:schemeClr val="bg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94" name="Freeform 29"/>
          <p:cNvSpPr>
            <a:spLocks/>
          </p:cNvSpPr>
          <p:nvPr/>
        </p:nvSpPr>
        <p:spPr bwMode="auto">
          <a:xfrm>
            <a:off x="2622550" y="1871664"/>
            <a:ext cx="1411288" cy="3940175"/>
          </a:xfrm>
          <a:custGeom>
            <a:avLst/>
            <a:gdLst>
              <a:gd name="T0" fmla="*/ 1567537743 w 889"/>
              <a:gd name="T1" fmla="*/ 0 h 2482"/>
              <a:gd name="T2" fmla="*/ 710684314 w 889"/>
              <a:gd name="T3" fmla="*/ 529232813 h 2482"/>
              <a:gd name="T4" fmla="*/ 115927229 w 889"/>
              <a:gd name="T5" fmla="*/ 1741428763 h 2482"/>
              <a:gd name="T6" fmla="*/ 78125665 w 889"/>
              <a:gd name="T7" fmla="*/ 2147483646 h 2482"/>
              <a:gd name="T8" fmla="*/ 592237722 w 889"/>
              <a:gd name="T9" fmla="*/ 2147483646 h 2482"/>
              <a:gd name="T10" fmla="*/ 1436489571 w 889"/>
              <a:gd name="T11" fmla="*/ 2147483646 h 2482"/>
              <a:gd name="T12" fmla="*/ 2147483646 w 889"/>
              <a:gd name="T13" fmla="*/ 2147483646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9" h="2482">
                <a:moveTo>
                  <a:pt x="622" y="0"/>
                </a:moveTo>
                <a:cubicBezTo>
                  <a:pt x="566" y="35"/>
                  <a:pt x="378" y="95"/>
                  <a:pt x="282" y="210"/>
                </a:cubicBezTo>
                <a:cubicBezTo>
                  <a:pt x="186" y="325"/>
                  <a:pt x="88" y="497"/>
                  <a:pt x="46" y="691"/>
                </a:cubicBezTo>
                <a:cubicBezTo>
                  <a:pt x="4" y="885"/>
                  <a:pt x="0" y="1154"/>
                  <a:pt x="31" y="1377"/>
                </a:cubicBezTo>
                <a:cubicBezTo>
                  <a:pt x="62" y="1600"/>
                  <a:pt x="145" y="1862"/>
                  <a:pt x="235" y="2032"/>
                </a:cubicBezTo>
                <a:cubicBezTo>
                  <a:pt x="325" y="2202"/>
                  <a:pt x="461" y="2323"/>
                  <a:pt x="570" y="2398"/>
                </a:cubicBezTo>
                <a:cubicBezTo>
                  <a:pt x="679" y="2473"/>
                  <a:pt x="823" y="2465"/>
                  <a:pt x="889" y="2482"/>
                </a:cubicBezTo>
              </a:path>
            </a:pathLst>
          </a:custGeom>
          <a:noFill/>
          <a:ln w="12700" cap="flat" cmpd="sng">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95" name="Text Box 30"/>
          <p:cNvSpPr txBox="1">
            <a:spLocks noChangeArrowheads="1"/>
          </p:cNvSpPr>
          <p:nvPr/>
        </p:nvSpPr>
        <p:spPr bwMode="auto">
          <a:xfrm>
            <a:off x="2362200" y="1590675"/>
            <a:ext cx="1295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pPr>
            <a:r>
              <a:rPr lang="it-IT" altLang="it-IT" sz="1600">
                <a:solidFill>
                  <a:srgbClr val="BBE0E3"/>
                </a:solidFill>
                <a:latin typeface="Arial Narrow" panose="020B0606020202030204" pitchFamily="34" charset="0"/>
              </a:rPr>
              <a:t>Greenwich</a:t>
            </a:r>
          </a:p>
        </p:txBody>
      </p:sp>
      <p:sp>
        <p:nvSpPr>
          <p:cNvPr id="7196" name="Freeform 31"/>
          <p:cNvSpPr>
            <a:spLocks/>
          </p:cNvSpPr>
          <p:nvPr/>
        </p:nvSpPr>
        <p:spPr bwMode="auto">
          <a:xfrm>
            <a:off x="1981200" y="3908425"/>
            <a:ext cx="3932238" cy="1455738"/>
          </a:xfrm>
          <a:custGeom>
            <a:avLst/>
            <a:gdLst>
              <a:gd name="T0" fmla="*/ 0 w 2477"/>
              <a:gd name="T1" fmla="*/ 70564399 h 917"/>
              <a:gd name="T2" fmla="*/ 171370647 w 2477"/>
              <a:gd name="T3" fmla="*/ 791329334 h 917"/>
              <a:gd name="T4" fmla="*/ 884575750 w 2477"/>
              <a:gd name="T5" fmla="*/ 1663303696 h 917"/>
              <a:gd name="T6" fmla="*/ 2147483646 w 2477"/>
              <a:gd name="T7" fmla="*/ 2147483646 h 917"/>
              <a:gd name="T8" fmla="*/ 2147483646 w 2477"/>
              <a:gd name="T9" fmla="*/ 2046367578 h 917"/>
              <a:gd name="T10" fmla="*/ 2147483646 w 2477"/>
              <a:gd name="T11" fmla="*/ 1439010507 h 917"/>
              <a:gd name="T12" fmla="*/ 2147483646 w 2477"/>
              <a:gd name="T13" fmla="*/ 675402107 h 917"/>
              <a:gd name="T14" fmla="*/ 2147483646 w 2477"/>
              <a:gd name="T15" fmla="*/ 0 h 9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77" h="917">
                <a:moveTo>
                  <a:pt x="0" y="28"/>
                </a:moveTo>
                <a:cubicBezTo>
                  <a:pt x="11" y="76"/>
                  <a:pt x="10" y="209"/>
                  <a:pt x="68" y="314"/>
                </a:cubicBezTo>
                <a:cubicBezTo>
                  <a:pt x="126" y="419"/>
                  <a:pt x="202" y="564"/>
                  <a:pt x="351" y="660"/>
                </a:cubicBezTo>
                <a:cubicBezTo>
                  <a:pt x="500" y="756"/>
                  <a:pt x="731" y="867"/>
                  <a:pt x="960" y="892"/>
                </a:cubicBezTo>
                <a:cubicBezTo>
                  <a:pt x="1189" y="917"/>
                  <a:pt x="1529" y="865"/>
                  <a:pt x="1728" y="812"/>
                </a:cubicBezTo>
                <a:cubicBezTo>
                  <a:pt x="1927" y="759"/>
                  <a:pt x="2045" y="662"/>
                  <a:pt x="2157" y="571"/>
                </a:cubicBezTo>
                <a:cubicBezTo>
                  <a:pt x="2269" y="480"/>
                  <a:pt x="2347" y="363"/>
                  <a:pt x="2400" y="268"/>
                </a:cubicBezTo>
                <a:cubicBezTo>
                  <a:pt x="2453" y="173"/>
                  <a:pt x="2461" y="56"/>
                  <a:pt x="2477" y="0"/>
                </a:cubicBezTo>
              </a:path>
            </a:pathLst>
          </a:custGeom>
          <a:noFill/>
          <a:ln w="12700" cap="flat" cmpd="sng">
            <a:solidFill>
              <a:schemeClr val="accent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97" name="Text Box 32"/>
          <p:cNvSpPr txBox="1">
            <a:spLocks noChangeArrowheads="1"/>
          </p:cNvSpPr>
          <p:nvPr/>
        </p:nvSpPr>
        <p:spPr bwMode="auto">
          <a:xfrm>
            <a:off x="3733800" y="5324475"/>
            <a:ext cx="1295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pPr>
            <a:r>
              <a:rPr lang="it-IT" altLang="it-IT" sz="1600">
                <a:solidFill>
                  <a:srgbClr val="BBE0E3"/>
                </a:solidFill>
                <a:latin typeface="Arial Narrow" panose="020B0606020202030204" pitchFamily="34" charset="0"/>
              </a:rPr>
              <a:t>Equatore</a:t>
            </a:r>
          </a:p>
        </p:txBody>
      </p:sp>
      <p:sp>
        <p:nvSpPr>
          <p:cNvPr id="7198" name="Line 33"/>
          <p:cNvSpPr>
            <a:spLocks noChangeShapeType="1"/>
          </p:cNvSpPr>
          <p:nvPr/>
        </p:nvSpPr>
        <p:spPr bwMode="auto">
          <a:xfrm flipV="1">
            <a:off x="3048000" y="3876675"/>
            <a:ext cx="914400" cy="1371600"/>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199" name="Line 34"/>
          <p:cNvSpPr>
            <a:spLocks noChangeShapeType="1"/>
          </p:cNvSpPr>
          <p:nvPr/>
        </p:nvSpPr>
        <p:spPr bwMode="auto">
          <a:xfrm>
            <a:off x="3962400" y="3876675"/>
            <a:ext cx="1905000" cy="0"/>
          </a:xfrm>
          <a:prstGeom prst="line">
            <a:avLst/>
          </a:prstGeom>
          <a:noFill/>
          <a:ln w="127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200" name="Freeform 35"/>
          <p:cNvSpPr>
            <a:spLocks/>
          </p:cNvSpPr>
          <p:nvPr/>
        </p:nvSpPr>
        <p:spPr bwMode="auto">
          <a:xfrm>
            <a:off x="5097463" y="3479801"/>
            <a:ext cx="95250" cy="396875"/>
          </a:xfrm>
          <a:custGeom>
            <a:avLst/>
            <a:gdLst>
              <a:gd name="T0" fmla="*/ 133569075 w 60"/>
              <a:gd name="T1" fmla="*/ 630039063 h 250"/>
              <a:gd name="T2" fmla="*/ 128528763 w 60"/>
              <a:gd name="T3" fmla="*/ 315020325 h 250"/>
              <a:gd name="T4" fmla="*/ 0 w 60"/>
              <a:gd name="T5" fmla="*/ 0 h 250"/>
              <a:gd name="T6" fmla="*/ 0 60000 65536"/>
              <a:gd name="T7" fmla="*/ 0 60000 65536"/>
              <a:gd name="T8" fmla="*/ 0 60000 65536"/>
            </a:gdLst>
            <a:ahLst/>
            <a:cxnLst>
              <a:cxn ang="T6">
                <a:pos x="T0" y="T1"/>
              </a:cxn>
              <a:cxn ang="T7">
                <a:pos x="T2" y="T3"/>
              </a:cxn>
              <a:cxn ang="T8">
                <a:pos x="T4" y="T5"/>
              </a:cxn>
            </a:cxnLst>
            <a:rect l="0" t="0" r="r" b="b"/>
            <a:pathLst>
              <a:path w="60" h="250">
                <a:moveTo>
                  <a:pt x="53" y="250"/>
                </a:moveTo>
                <a:cubicBezTo>
                  <a:pt x="53" y="229"/>
                  <a:pt x="60" y="167"/>
                  <a:pt x="51" y="125"/>
                </a:cubicBezTo>
                <a:cubicBezTo>
                  <a:pt x="42" y="83"/>
                  <a:pt x="11" y="26"/>
                  <a:pt x="0" y="0"/>
                </a:cubicBezTo>
              </a:path>
            </a:pathLst>
          </a:custGeom>
          <a:noFill/>
          <a:ln w="12700" cap="flat" cmpd="sng">
            <a:solidFill>
              <a:schemeClr val="tx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201" name="Freeform 36"/>
          <p:cNvSpPr>
            <a:spLocks/>
          </p:cNvSpPr>
          <p:nvPr/>
        </p:nvSpPr>
        <p:spPr bwMode="auto">
          <a:xfrm>
            <a:off x="3709988" y="3876676"/>
            <a:ext cx="1090612" cy="371475"/>
          </a:xfrm>
          <a:custGeom>
            <a:avLst/>
            <a:gdLst>
              <a:gd name="T0" fmla="*/ 0 w 687"/>
              <a:gd name="T1" fmla="*/ 551915013 h 234"/>
              <a:gd name="T2" fmla="*/ 672880617 w 687"/>
              <a:gd name="T3" fmla="*/ 551915013 h 234"/>
              <a:gd name="T4" fmla="*/ 1386085302 w 687"/>
              <a:gd name="T5" fmla="*/ 327620313 h 234"/>
              <a:gd name="T6" fmla="*/ 1731345756 w 687"/>
              <a:gd name="T7" fmla="*/ 0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7" h="234">
                <a:moveTo>
                  <a:pt x="0" y="219"/>
                </a:moveTo>
                <a:cubicBezTo>
                  <a:pt x="44" y="219"/>
                  <a:pt x="175" y="234"/>
                  <a:pt x="267" y="219"/>
                </a:cubicBezTo>
                <a:cubicBezTo>
                  <a:pt x="359" y="204"/>
                  <a:pt x="480" y="166"/>
                  <a:pt x="550" y="130"/>
                </a:cubicBezTo>
                <a:cubicBezTo>
                  <a:pt x="620" y="94"/>
                  <a:pt x="659" y="27"/>
                  <a:pt x="687" y="0"/>
                </a:cubicBez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202" name="Text Box 37"/>
          <p:cNvSpPr txBox="1">
            <a:spLocks noChangeArrowheads="1"/>
          </p:cNvSpPr>
          <p:nvPr/>
        </p:nvSpPr>
        <p:spPr bwMode="auto">
          <a:xfrm>
            <a:off x="3657600" y="3190875"/>
            <a:ext cx="1295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pPr>
            <a:r>
              <a:rPr lang="it-IT" altLang="it-IT" sz="1600" dirty="0">
                <a:solidFill>
                  <a:srgbClr val="FFCC00"/>
                </a:solidFill>
                <a:latin typeface="Arial Narrow" panose="020B0606020202030204" pitchFamily="34" charset="0"/>
              </a:rPr>
              <a:t>Latitudine </a:t>
            </a:r>
            <a:r>
              <a:rPr lang="it-IT" altLang="it-IT" sz="1600" dirty="0">
                <a:solidFill>
                  <a:srgbClr val="FFCC00"/>
                </a:solidFill>
                <a:latin typeface="Arial Narrow" panose="020B0606020202030204" pitchFamily="34" charset="0"/>
                <a:sym typeface="Symbol" panose="05050102010706020507" pitchFamily="18" charset="2"/>
              </a:rPr>
              <a:t></a:t>
            </a:r>
            <a:endParaRPr lang="it-IT" altLang="it-IT" sz="1600" dirty="0">
              <a:solidFill>
                <a:srgbClr val="FFCC00"/>
              </a:solidFill>
              <a:latin typeface="Arial Narrow" panose="020B0606020202030204" pitchFamily="34" charset="0"/>
            </a:endParaRPr>
          </a:p>
        </p:txBody>
      </p:sp>
      <p:sp>
        <p:nvSpPr>
          <p:cNvPr id="7203" name="Text Box 38"/>
          <p:cNvSpPr txBox="1">
            <a:spLocks noChangeArrowheads="1"/>
          </p:cNvSpPr>
          <p:nvPr/>
        </p:nvSpPr>
        <p:spPr bwMode="auto">
          <a:xfrm>
            <a:off x="3581400" y="4187825"/>
            <a:ext cx="1295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pPr>
            <a:r>
              <a:rPr lang="it-IT" altLang="it-IT" sz="1600">
                <a:solidFill>
                  <a:srgbClr val="FFCC00"/>
                </a:solidFill>
                <a:latin typeface="Arial Narrow" panose="020B0606020202030204" pitchFamily="34" charset="0"/>
              </a:rPr>
              <a:t>Longitudine</a:t>
            </a:r>
          </a:p>
        </p:txBody>
      </p:sp>
      <p:sp>
        <p:nvSpPr>
          <p:cNvPr id="7204" name="Freeform 39"/>
          <p:cNvSpPr>
            <a:spLocks/>
          </p:cNvSpPr>
          <p:nvPr/>
        </p:nvSpPr>
        <p:spPr bwMode="auto">
          <a:xfrm>
            <a:off x="3973513" y="3070225"/>
            <a:ext cx="1744662" cy="806450"/>
          </a:xfrm>
          <a:custGeom>
            <a:avLst/>
            <a:gdLst>
              <a:gd name="T0" fmla="*/ 0 w 1099"/>
              <a:gd name="T1" fmla="*/ 1280239375 h 508"/>
              <a:gd name="T2" fmla="*/ 2147483646 w 1099"/>
              <a:gd name="T3" fmla="*/ 0 h 508"/>
              <a:gd name="T4" fmla="*/ 0 60000 65536"/>
              <a:gd name="T5" fmla="*/ 0 60000 65536"/>
            </a:gdLst>
            <a:ahLst/>
            <a:cxnLst>
              <a:cxn ang="T4">
                <a:pos x="T0" y="T1"/>
              </a:cxn>
              <a:cxn ang="T5">
                <a:pos x="T2" y="T3"/>
              </a:cxn>
            </a:cxnLst>
            <a:rect l="0" t="0" r="r" b="b"/>
            <a:pathLst>
              <a:path w="1099" h="508">
                <a:moveTo>
                  <a:pt x="0" y="508"/>
                </a:moveTo>
                <a:lnTo>
                  <a:pt x="1099" y="0"/>
                </a:lnTo>
              </a:path>
            </a:pathLst>
          </a:custGeom>
          <a:noFill/>
          <a:ln w="12700" cap="rnd">
            <a:solidFill>
              <a:srgbClr val="FF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205" name="Freeform 40"/>
          <p:cNvSpPr>
            <a:spLocks/>
          </p:cNvSpPr>
          <p:nvPr/>
        </p:nvSpPr>
        <p:spPr bwMode="auto">
          <a:xfrm>
            <a:off x="3990976" y="1930401"/>
            <a:ext cx="5546725" cy="1946275"/>
          </a:xfrm>
          <a:custGeom>
            <a:avLst/>
            <a:gdLst>
              <a:gd name="T0" fmla="*/ 2147483646 w 3494"/>
              <a:gd name="T1" fmla="*/ 0 h 1226"/>
              <a:gd name="T2" fmla="*/ 0 w 3494"/>
              <a:gd name="T3" fmla="*/ 2147483646 h 1226"/>
              <a:gd name="T4" fmla="*/ 0 60000 65536"/>
              <a:gd name="T5" fmla="*/ 0 60000 65536"/>
            </a:gdLst>
            <a:ahLst/>
            <a:cxnLst>
              <a:cxn ang="T4">
                <a:pos x="T0" y="T1"/>
              </a:cxn>
              <a:cxn ang="T5">
                <a:pos x="T2" y="T3"/>
              </a:cxn>
            </a:cxnLst>
            <a:rect l="0" t="0" r="r" b="b"/>
            <a:pathLst>
              <a:path w="3494" h="1226">
                <a:moveTo>
                  <a:pt x="3494" y="0"/>
                </a:moveTo>
                <a:lnTo>
                  <a:pt x="0" y="1226"/>
                </a:lnTo>
              </a:path>
            </a:pathLst>
          </a:custGeom>
          <a:noFill/>
          <a:ln w="9525">
            <a:solidFill>
              <a:srgbClr val="FFCC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206" name="Freeform 41"/>
          <p:cNvSpPr>
            <a:spLocks/>
          </p:cNvSpPr>
          <p:nvPr/>
        </p:nvSpPr>
        <p:spPr bwMode="auto">
          <a:xfrm>
            <a:off x="4911726" y="3446464"/>
            <a:ext cx="138113" cy="446087"/>
          </a:xfrm>
          <a:custGeom>
            <a:avLst/>
            <a:gdLst>
              <a:gd name="T0" fmla="*/ 199093858 w 87"/>
              <a:gd name="T1" fmla="*/ 708162319 h 281"/>
              <a:gd name="T2" fmla="*/ 186492238 w 87"/>
              <a:gd name="T3" fmla="*/ 350300532 h 281"/>
              <a:gd name="T4" fmla="*/ 0 w 87"/>
              <a:gd name="T5" fmla="*/ 0 h 281"/>
              <a:gd name="T6" fmla="*/ 0 60000 65536"/>
              <a:gd name="T7" fmla="*/ 0 60000 65536"/>
              <a:gd name="T8" fmla="*/ 0 60000 65536"/>
            </a:gdLst>
            <a:ahLst/>
            <a:cxnLst>
              <a:cxn ang="T6">
                <a:pos x="T0" y="T1"/>
              </a:cxn>
              <a:cxn ang="T7">
                <a:pos x="T2" y="T3"/>
              </a:cxn>
              <a:cxn ang="T8">
                <a:pos x="T4" y="T5"/>
              </a:cxn>
            </a:cxnLst>
            <a:rect l="0" t="0" r="r" b="b"/>
            <a:pathLst>
              <a:path w="87" h="281">
                <a:moveTo>
                  <a:pt x="79" y="281"/>
                </a:moveTo>
                <a:cubicBezTo>
                  <a:pt x="78" y="257"/>
                  <a:pt x="87" y="186"/>
                  <a:pt x="74" y="139"/>
                </a:cubicBezTo>
                <a:cubicBezTo>
                  <a:pt x="61" y="92"/>
                  <a:pt x="15" y="29"/>
                  <a:pt x="0" y="0"/>
                </a:cubicBezTo>
              </a:path>
            </a:pathLst>
          </a:custGeom>
          <a:noFill/>
          <a:ln w="127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it-IT" sz="2400">
              <a:solidFill>
                <a:srgbClr val="000000"/>
              </a:solidFill>
              <a:latin typeface="Times New Roman" panose="02020603050405020304" pitchFamily="18" charset="0"/>
            </a:endParaRPr>
          </a:p>
        </p:txBody>
      </p:sp>
      <p:sp>
        <p:nvSpPr>
          <p:cNvPr id="7207" name="Text Box 42"/>
          <p:cNvSpPr txBox="1">
            <a:spLocks noChangeArrowheads="1"/>
          </p:cNvSpPr>
          <p:nvPr/>
        </p:nvSpPr>
        <p:spPr bwMode="auto">
          <a:xfrm>
            <a:off x="5105400" y="3571875"/>
            <a:ext cx="1295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None/>
            </a:pPr>
            <a:r>
              <a:rPr lang="it-IT" altLang="it-IT" sz="1600">
                <a:solidFill>
                  <a:srgbClr val="FFCC00"/>
                </a:solidFill>
                <a:latin typeface="Arial Narrow" panose="020B0606020202030204" pitchFamily="34" charset="0"/>
              </a:rPr>
              <a:t>Declinazione </a:t>
            </a:r>
            <a:r>
              <a:rPr lang="it-IT" altLang="it-IT" sz="1600">
                <a:solidFill>
                  <a:srgbClr val="FFCC00"/>
                </a:solidFill>
                <a:latin typeface="Symbol" panose="05050102010706020507" pitchFamily="18" charset="2"/>
                <a:sym typeface="Symbol" panose="05050102010706020507" pitchFamily="18" charset="2"/>
              </a:rPr>
              <a:t>d</a:t>
            </a:r>
            <a:endParaRPr lang="it-IT" altLang="it-IT" sz="1600">
              <a:solidFill>
                <a:srgbClr val="FFCC00"/>
              </a:solidFill>
              <a:latin typeface="Symbol" panose="05050102010706020507" pitchFamily="18" charset="2"/>
            </a:endParaRPr>
          </a:p>
        </p:txBody>
      </p:sp>
      <p:sp>
        <p:nvSpPr>
          <p:cNvPr id="2" name="Rettangolo 1"/>
          <p:cNvSpPr/>
          <p:nvPr/>
        </p:nvSpPr>
        <p:spPr>
          <a:xfrm>
            <a:off x="-1431466" y="42011"/>
            <a:ext cx="6625307" cy="5232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it-IT" sz="2800" b="1" cap="none" spc="0" dirty="0" smtClean="0">
                <a:ln/>
                <a:solidFill>
                  <a:srgbClr val="FF0000"/>
                </a:solidFill>
                <a:effectLst/>
              </a:rPr>
              <a:t>La radiazione solare.</a:t>
            </a:r>
            <a:endParaRPr lang="it-IT" sz="2800" b="1" cap="none" spc="0" dirty="0">
              <a:ln/>
              <a:solidFill>
                <a:srgbClr val="FF0000"/>
              </a:solidFill>
              <a:effectLst/>
            </a:endParaRPr>
          </a:p>
        </p:txBody>
      </p:sp>
      <p:pic>
        <p:nvPicPr>
          <p:cNvPr id="3" name="Immagine 2"/>
          <p:cNvPicPr>
            <a:picLocks noChangeAspect="1"/>
          </p:cNvPicPr>
          <p:nvPr/>
        </p:nvPicPr>
        <p:blipFill>
          <a:blip r:embed="rId3"/>
          <a:stretch>
            <a:fillRect/>
          </a:stretch>
        </p:blipFill>
        <p:spPr>
          <a:xfrm>
            <a:off x="4305300" y="46617"/>
            <a:ext cx="12205250" cy="1048603"/>
          </a:xfrm>
          <a:prstGeom prst="rect">
            <a:avLst/>
          </a:prstGeom>
        </p:spPr>
      </p:pic>
    </p:spTree>
    <p:extLst>
      <p:ext uri="{BB962C8B-B14F-4D97-AF65-F5344CB8AC3E}">
        <p14:creationId xmlns:p14="http://schemas.microsoft.com/office/powerpoint/2010/main" val="2873384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6"/>
          <p:cNvSpPr>
            <a:spLocks noChangeArrowheads="1"/>
          </p:cNvSpPr>
          <p:nvPr/>
        </p:nvSpPr>
        <p:spPr bwMode="auto">
          <a:xfrm>
            <a:off x="-316338" y="367903"/>
            <a:ext cx="7908925" cy="1998663"/>
          </a:xfrm>
          <a:prstGeom prst="rect">
            <a:avLst/>
          </a:prstGeom>
          <a:noFill/>
          <a:ln>
            <a:noFill/>
          </a:ln>
          <a:effectLst/>
          <a:extLst>
            <a:ext uri="{909E8E84-426E-40DD-AFC4-6F175D3DCCD1}">
              <a14:hiddenFill xmlns:a14="http://schemas.microsoft.com/office/drawing/2010/main">
                <a:solidFill>
                  <a:srgbClr val="3884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it-IT" altLang="it-IT" sz="1600" b="1" dirty="0">
                <a:solidFill>
                  <a:srgbClr val="FF0000"/>
                </a:solidFill>
                <a:latin typeface="Arial Rounded MT Bold" panose="020F0704030504030204" pitchFamily="34" charset="0"/>
              </a:rPr>
              <a:t>Tipologie di celle fotovoltaiche</a:t>
            </a:r>
          </a:p>
          <a:p>
            <a:pPr eaLnBrk="1" hangingPunct="1">
              <a:lnSpc>
                <a:spcPct val="90000"/>
              </a:lnSpc>
              <a:buFontTx/>
              <a:buNone/>
            </a:pPr>
            <a:r>
              <a:rPr lang="it-IT" altLang="it-IT" sz="1300" dirty="0">
                <a:latin typeface="Comic Sans MS" panose="030F0702030302020204" pitchFamily="66" charset="0"/>
              </a:rPr>
              <a:t>	</a:t>
            </a:r>
            <a:r>
              <a:rPr lang="it-IT" altLang="it-IT" sz="1300" dirty="0">
                <a:latin typeface="Rockwell" panose="02060603020205020403" pitchFamily="18" charset="0"/>
              </a:rPr>
              <a:t>La maggior parte delle celle fotovoltaiche attualmente in commercio è costituita da semiconduttori in silicio per i seguenti motivi:</a:t>
            </a:r>
          </a:p>
          <a:p>
            <a:pPr eaLnBrk="1" hangingPunct="1">
              <a:lnSpc>
                <a:spcPct val="90000"/>
              </a:lnSpc>
              <a:buFontTx/>
              <a:buNone/>
            </a:pPr>
            <a:r>
              <a:rPr lang="it-IT" altLang="it-IT" sz="1300" dirty="0">
                <a:latin typeface="Rockwell" panose="02060603020205020403" pitchFamily="18" charset="0"/>
              </a:rPr>
              <a:t>	Disponibilità pressoché illimitata (risorse del pianeta)</a:t>
            </a:r>
          </a:p>
          <a:p>
            <a:pPr eaLnBrk="1" hangingPunct="1">
              <a:lnSpc>
                <a:spcPct val="90000"/>
              </a:lnSpc>
              <a:buFontTx/>
              <a:buNone/>
            </a:pPr>
            <a:r>
              <a:rPr lang="it-IT" altLang="it-IT" sz="1300" dirty="0" smtClean="0">
                <a:latin typeface="Rockwell" panose="02060603020205020403" pitchFamily="18" charset="0"/>
              </a:rPr>
              <a:t> </a:t>
            </a:r>
            <a:r>
              <a:rPr lang="it-IT" altLang="it-IT" sz="1300" dirty="0">
                <a:latin typeface="Rockwell" panose="02060603020205020403" pitchFamily="18" charset="0"/>
              </a:rPr>
              <a:t>	Largo utilizzo nell’industria elettronica (processi tecnologici di raffinazione, lavorazione e drogaggio ben affinati)</a:t>
            </a:r>
          </a:p>
          <a:p>
            <a:pPr eaLnBrk="1" hangingPunct="1">
              <a:lnSpc>
                <a:spcPct val="90000"/>
              </a:lnSpc>
              <a:buFontTx/>
              <a:buNone/>
            </a:pPr>
            <a:r>
              <a:rPr lang="it-IT" altLang="it-IT" sz="1300" dirty="0">
                <a:latin typeface="Rockwell" panose="02060603020205020403" pitchFamily="18" charset="0"/>
              </a:rPr>
              <a:t>	Possibilità di riciclare gli scarti dell’industria elettronica in quanto l’industria fotovoltaica tollera concentrazioni di impurità tipicamente di 10</a:t>
            </a:r>
            <a:r>
              <a:rPr lang="it-IT" altLang="it-IT" sz="1300" baseline="30000" dirty="0">
                <a:latin typeface="Rockwell" panose="02060603020205020403" pitchFamily="18" charset="0"/>
              </a:rPr>
              <a:t>-5</a:t>
            </a:r>
            <a:r>
              <a:rPr lang="it-IT" altLang="it-IT" sz="1300" dirty="0">
                <a:latin typeface="Rockwell" panose="02060603020205020403" pitchFamily="18" charset="0"/>
              </a:rPr>
              <a:t>÷10</a:t>
            </a:r>
            <a:r>
              <a:rPr lang="it-IT" altLang="it-IT" sz="1300" baseline="30000" dirty="0">
                <a:latin typeface="Rockwell" panose="02060603020205020403" pitchFamily="18" charset="0"/>
              </a:rPr>
              <a:t>-6</a:t>
            </a:r>
            <a:r>
              <a:rPr lang="it-IT" altLang="it-IT" sz="1300" dirty="0">
                <a:latin typeface="Rockwell" panose="02060603020205020403" pitchFamily="18" charset="0"/>
              </a:rPr>
              <a:t> (contro i valori di  10</a:t>
            </a:r>
            <a:r>
              <a:rPr lang="it-IT" altLang="it-IT" sz="1300" baseline="30000" dirty="0">
                <a:latin typeface="Rockwell" panose="02060603020205020403" pitchFamily="18" charset="0"/>
              </a:rPr>
              <a:t>-8 </a:t>
            </a:r>
            <a:r>
              <a:rPr lang="it-IT" altLang="it-IT" sz="1300" dirty="0">
                <a:latin typeface="Rockwell" panose="02060603020205020403" pitchFamily="18" charset="0"/>
              </a:rPr>
              <a:t>÷ 10</a:t>
            </a:r>
            <a:r>
              <a:rPr lang="it-IT" altLang="it-IT" sz="1300" baseline="30000" dirty="0">
                <a:latin typeface="Rockwell" panose="02060603020205020403" pitchFamily="18" charset="0"/>
              </a:rPr>
              <a:t>-9</a:t>
            </a:r>
            <a:r>
              <a:rPr lang="it-IT" altLang="it-IT" sz="1300" dirty="0">
                <a:latin typeface="Rockwell" panose="02060603020205020403" pitchFamily="18" charset="0"/>
              </a:rPr>
              <a:t> relativi all’industria elettronica)</a:t>
            </a:r>
          </a:p>
        </p:txBody>
      </p:sp>
      <p:sp>
        <p:nvSpPr>
          <p:cNvPr id="11270" name="Text Box 8"/>
          <p:cNvSpPr txBox="1">
            <a:spLocks noChangeArrowheads="1"/>
          </p:cNvSpPr>
          <p:nvPr/>
        </p:nvSpPr>
        <p:spPr bwMode="auto">
          <a:xfrm>
            <a:off x="4606305" y="2924175"/>
            <a:ext cx="2592387"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200" b="1" dirty="0">
                <a:solidFill>
                  <a:schemeClr val="tx2"/>
                </a:solidFill>
              </a:rPr>
              <a:t>Celle al silicio policristallino</a:t>
            </a:r>
          </a:p>
          <a:p>
            <a:pPr algn="just" eaLnBrk="1" hangingPunct="1">
              <a:spcBef>
                <a:spcPct val="0"/>
              </a:spcBef>
              <a:buFontTx/>
              <a:buNone/>
            </a:pPr>
            <a:r>
              <a:rPr lang="it-IT" altLang="it-IT" sz="1200" dirty="0"/>
              <a:t>• </a:t>
            </a:r>
            <a:r>
              <a:rPr lang="it-IT" altLang="it-IT" sz="1200" dirty="0">
                <a:solidFill>
                  <a:srgbClr val="FF0000"/>
                </a:solidFill>
              </a:rPr>
              <a:t>Forma -</a:t>
            </a:r>
            <a:r>
              <a:rPr lang="it-IT" altLang="it-IT" sz="1200" dirty="0"/>
              <a:t> Il silicio policristallino è caratterizzato dalla presenza di più cristalli aggregati fra di loro con forme, dimensioni ed orientamenti differenti;</a:t>
            </a:r>
          </a:p>
          <a:p>
            <a:pPr algn="just" eaLnBrk="1" hangingPunct="1">
              <a:spcBef>
                <a:spcPct val="0"/>
              </a:spcBef>
              <a:buFontTx/>
              <a:buNone/>
            </a:pPr>
            <a:r>
              <a:rPr lang="it-IT" altLang="it-IT" sz="1200" dirty="0"/>
              <a:t>• </a:t>
            </a:r>
            <a:r>
              <a:rPr lang="it-IT" altLang="it-IT" sz="1200" dirty="0">
                <a:solidFill>
                  <a:srgbClr val="FF0000"/>
                </a:solidFill>
              </a:rPr>
              <a:t>Costi contenuti – </a:t>
            </a:r>
            <a:r>
              <a:rPr lang="it-IT" altLang="it-IT" sz="1200" dirty="0"/>
              <a:t>(rispetto al silicio monocristallino)</a:t>
            </a:r>
            <a:endParaRPr lang="it-IT" altLang="it-IT" sz="1200" dirty="0">
              <a:solidFill>
                <a:srgbClr val="FF0000"/>
              </a:solidFill>
            </a:endParaRPr>
          </a:p>
          <a:p>
            <a:pPr eaLnBrk="1" hangingPunct="1">
              <a:spcBef>
                <a:spcPct val="50000"/>
              </a:spcBef>
              <a:buFontTx/>
              <a:buNone/>
            </a:pPr>
            <a:endParaRPr lang="it-IT" altLang="it-IT" sz="1200" dirty="0"/>
          </a:p>
        </p:txBody>
      </p:sp>
      <p:sp>
        <p:nvSpPr>
          <p:cNvPr id="11271" name="Text Box 9"/>
          <p:cNvSpPr txBox="1">
            <a:spLocks noChangeArrowheads="1"/>
          </p:cNvSpPr>
          <p:nvPr/>
        </p:nvSpPr>
        <p:spPr bwMode="auto">
          <a:xfrm>
            <a:off x="361559" y="2978541"/>
            <a:ext cx="259238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200" b="1" dirty="0">
                <a:solidFill>
                  <a:schemeClr val="tx2"/>
                </a:solidFill>
              </a:rPr>
              <a:t>Celle al silicio monocristallino</a:t>
            </a:r>
          </a:p>
          <a:p>
            <a:pPr algn="just" eaLnBrk="1" hangingPunct="1">
              <a:spcBef>
                <a:spcPct val="0"/>
              </a:spcBef>
              <a:buFontTx/>
              <a:buNone/>
            </a:pPr>
            <a:r>
              <a:rPr lang="it-IT" altLang="it-IT" sz="1200" dirty="0"/>
              <a:t>• </a:t>
            </a:r>
            <a:r>
              <a:rPr lang="it-IT" altLang="it-IT" sz="1200" dirty="0">
                <a:solidFill>
                  <a:srgbClr val="FF0000"/>
                </a:solidFill>
              </a:rPr>
              <a:t>Gemmazione e crescita cristallina </a:t>
            </a:r>
          </a:p>
          <a:p>
            <a:pPr algn="just" eaLnBrk="1" hangingPunct="1">
              <a:spcBef>
                <a:spcPct val="0"/>
              </a:spcBef>
              <a:buFontTx/>
              <a:buNone/>
            </a:pPr>
            <a:r>
              <a:rPr lang="it-IT" altLang="it-IT" sz="1200" dirty="0"/>
              <a:t>Il silicio a cristallo singolo è ottenuto da un processo detto </a:t>
            </a:r>
            <a:r>
              <a:rPr lang="it-IT" altLang="it-IT" sz="1200" i="1" u="sng" dirty="0" err="1"/>
              <a:t>melting</a:t>
            </a:r>
            <a:r>
              <a:rPr lang="it-IT" altLang="it-IT" sz="1200" dirty="0"/>
              <a:t> a partire da cristalli di silicio di elevata purezza che, una volta fusi, vengono fatti solidificare a contatto con un seme di cristallo. Il silicio solidifica nella forma di un lingotto </a:t>
            </a:r>
            <a:r>
              <a:rPr lang="it-IT" altLang="it-IT" sz="1200" dirty="0" smtClean="0"/>
              <a:t>cilindrico • </a:t>
            </a:r>
            <a:r>
              <a:rPr lang="it-IT" altLang="it-IT" sz="1200" dirty="0">
                <a:solidFill>
                  <a:srgbClr val="FF0000"/>
                </a:solidFill>
              </a:rPr>
              <a:t>Taglio –</a:t>
            </a:r>
            <a:r>
              <a:rPr lang="it-IT" altLang="it-IT" sz="1200" dirty="0"/>
              <a:t> Il lingotto viene “affettato” con particolari seghe in </a:t>
            </a:r>
            <a:r>
              <a:rPr lang="it-IT" altLang="it-IT" sz="1200" i="1" u="sng" dirty="0" err="1"/>
              <a:t>wafers</a:t>
            </a:r>
            <a:r>
              <a:rPr lang="it-IT" altLang="it-IT" sz="1200" dirty="0"/>
              <a:t> con spessore di 250 ÷350</a:t>
            </a:r>
            <a:r>
              <a:rPr lang="it-IT" altLang="it-IT" sz="1200" dirty="0">
                <a:sym typeface="Symbol" panose="05050102010706020507" pitchFamily="18" charset="2"/>
              </a:rPr>
              <a:t>m (spinto sfruttamento del lingotto contro un’estrema fragilità dei </a:t>
            </a:r>
            <a:r>
              <a:rPr lang="it-IT" altLang="it-IT" sz="1200" dirty="0" err="1">
                <a:sym typeface="Symbol" panose="05050102010706020507" pitchFamily="18" charset="2"/>
              </a:rPr>
              <a:t>wafers</a:t>
            </a:r>
            <a:r>
              <a:rPr lang="it-IT" altLang="it-IT" sz="1200" dirty="0">
                <a:sym typeface="Symbol" panose="05050102010706020507" pitchFamily="18" charset="2"/>
              </a:rPr>
              <a:t>)</a:t>
            </a:r>
          </a:p>
          <a:p>
            <a:pPr eaLnBrk="1" hangingPunct="1">
              <a:spcBef>
                <a:spcPct val="50000"/>
              </a:spcBef>
              <a:buFontTx/>
              <a:buNone/>
            </a:pPr>
            <a:endParaRPr lang="it-IT" altLang="it-IT" sz="1200" dirty="0"/>
          </a:p>
        </p:txBody>
      </p:sp>
      <p:sp>
        <p:nvSpPr>
          <p:cNvPr id="11272" name="Text Box 10"/>
          <p:cNvSpPr txBox="1">
            <a:spLocks noChangeArrowheads="1"/>
          </p:cNvSpPr>
          <p:nvPr/>
        </p:nvSpPr>
        <p:spPr bwMode="auto">
          <a:xfrm>
            <a:off x="9170403" y="2924175"/>
            <a:ext cx="26638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200" b="1" dirty="0">
                <a:solidFill>
                  <a:schemeClr val="tx2"/>
                </a:solidFill>
              </a:rPr>
              <a:t>Celle al silicio amorfo</a:t>
            </a:r>
          </a:p>
          <a:p>
            <a:pPr algn="just" eaLnBrk="1" hangingPunct="1">
              <a:spcBef>
                <a:spcPct val="0"/>
              </a:spcBef>
              <a:buFontTx/>
              <a:buNone/>
            </a:pPr>
            <a:r>
              <a:rPr lang="it-IT" altLang="it-IT" sz="1200" dirty="0"/>
              <a:t>•  </a:t>
            </a:r>
            <a:r>
              <a:rPr lang="it-IT" altLang="it-IT" sz="1200" dirty="0">
                <a:solidFill>
                  <a:srgbClr val="FF0000"/>
                </a:solidFill>
              </a:rPr>
              <a:t>Forma –</a:t>
            </a:r>
            <a:r>
              <a:rPr lang="it-IT" altLang="it-IT" sz="1200" dirty="0"/>
              <a:t> Il semiconduttore, sotto forma di gas, è depositato in strati dell’ordine di 10</a:t>
            </a:r>
            <a:r>
              <a:rPr lang="it-IT" altLang="it-IT" sz="1200" dirty="0">
                <a:sym typeface="Symbol" panose="05050102010706020507" pitchFamily="18" charset="2"/>
              </a:rPr>
              <a:t>m su qualsiasi superficie (tecnica dei </a:t>
            </a:r>
            <a:r>
              <a:rPr lang="it-IT" altLang="it-IT" sz="1200" i="1" u="sng" dirty="0">
                <a:sym typeface="Symbol" panose="05050102010706020507" pitchFamily="18" charset="2"/>
              </a:rPr>
              <a:t>film sottili</a:t>
            </a:r>
            <a:r>
              <a:rPr lang="it-IT" altLang="it-IT" sz="1200" dirty="0">
                <a:sym typeface="Symbol" panose="05050102010706020507" pitchFamily="18" charset="2"/>
              </a:rPr>
              <a:t>)</a:t>
            </a:r>
            <a:r>
              <a:rPr lang="it-IT" altLang="it-IT" sz="1200" dirty="0"/>
              <a:t>;</a:t>
            </a:r>
          </a:p>
          <a:p>
            <a:pPr algn="just" eaLnBrk="1" hangingPunct="1">
              <a:spcBef>
                <a:spcPct val="0"/>
              </a:spcBef>
              <a:buFontTx/>
              <a:buNone/>
            </a:pPr>
            <a:r>
              <a:rPr lang="it-IT" altLang="it-IT" sz="1200" dirty="0"/>
              <a:t>• </a:t>
            </a:r>
            <a:r>
              <a:rPr lang="it-IT" altLang="it-IT" sz="1200" dirty="0">
                <a:solidFill>
                  <a:srgbClr val="FF0000"/>
                </a:solidFill>
              </a:rPr>
              <a:t>Tecnica della giunzione multipla –</a:t>
            </a:r>
            <a:r>
              <a:rPr lang="it-IT" altLang="it-IT" sz="1200" dirty="0"/>
              <a:t> Con il drogaggio differente di vari strati di silicio collegati in serie si ottengono celle con diverse sensibilità allo spettro solare. Il risultato si traduce in un maggior rendimento e resa energetica;</a:t>
            </a:r>
            <a:endParaRPr lang="it-IT" altLang="it-IT" sz="1200" dirty="0">
              <a:solidFill>
                <a:srgbClr val="FF0000"/>
              </a:solidFill>
            </a:endParaRPr>
          </a:p>
          <a:p>
            <a:pPr algn="just" eaLnBrk="1" hangingPunct="1">
              <a:spcBef>
                <a:spcPct val="0"/>
              </a:spcBef>
              <a:buFontTx/>
              <a:buNone/>
            </a:pPr>
            <a:r>
              <a:rPr lang="it-IT" altLang="it-IT" sz="1200" dirty="0"/>
              <a:t>• </a:t>
            </a:r>
            <a:r>
              <a:rPr lang="it-IT" altLang="it-IT" sz="1200" dirty="0">
                <a:solidFill>
                  <a:srgbClr val="FF0000"/>
                </a:solidFill>
              </a:rPr>
              <a:t>Costi contenuti – </a:t>
            </a:r>
            <a:r>
              <a:rPr lang="it-IT" altLang="it-IT" sz="1200" dirty="0"/>
              <a:t>(rispetto al silicio policristallino) ma durata inferiore</a:t>
            </a:r>
          </a:p>
        </p:txBody>
      </p:sp>
      <p:pic>
        <p:nvPicPr>
          <p:cNvPr id="1127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305" y="4692193"/>
            <a:ext cx="2286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23644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alpha val="24000"/>
          </a:srgbClr>
        </a:solidFill>
        <a:effectLst/>
      </p:bgPr>
    </p:bg>
    <p:spTree>
      <p:nvGrpSpPr>
        <p:cNvPr id="1" name=""/>
        <p:cNvGrpSpPr/>
        <p:nvPr/>
      </p:nvGrpSpPr>
      <p:grpSpPr>
        <a:xfrm>
          <a:off x="0" y="0"/>
          <a:ext cx="0" cy="0"/>
          <a:chOff x="0" y="0"/>
          <a:chExt cx="0" cy="0"/>
        </a:xfrm>
      </p:grpSpPr>
      <p:sp>
        <p:nvSpPr>
          <p:cNvPr id="3" name="Titolo 2"/>
          <p:cNvSpPr>
            <a:spLocks noGrp="1"/>
          </p:cNvSpPr>
          <p:nvPr>
            <p:ph type="ctrTitle"/>
          </p:nvPr>
        </p:nvSpPr>
        <p:spPr>
          <a:xfrm>
            <a:off x="4110499" y="3279"/>
            <a:ext cx="7772400" cy="857255"/>
          </a:xfrm>
        </p:spPr>
        <p:txBody>
          <a:bodyPr>
            <a:normAutofit/>
          </a:bodyPr>
          <a:lstStyle/>
          <a:p>
            <a:r>
              <a:rPr lang="it-IT" sz="2400" b="1" dirty="0">
                <a:solidFill>
                  <a:srgbClr val="FF0000"/>
                </a:solidFill>
              </a:rPr>
              <a:t>Silicio: vantaggio o svantaggio?</a:t>
            </a:r>
            <a:endParaRPr lang="it-IT" sz="2400" b="1" dirty="0">
              <a:solidFill>
                <a:srgbClr val="FF0000"/>
              </a:solidFill>
            </a:endParaRPr>
          </a:p>
        </p:txBody>
      </p:sp>
      <p:sp>
        <p:nvSpPr>
          <p:cNvPr id="2" name="Sottotitolo 1"/>
          <p:cNvSpPr>
            <a:spLocks noGrp="1"/>
          </p:cNvSpPr>
          <p:nvPr>
            <p:ph type="subTitle" idx="1"/>
          </p:nvPr>
        </p:nvSpPr>
        <p:spPr>
          <a:xfrm>
            <a:off x="268062" y="860534"/>
            <a:ext cx="7684873" cy="2188860"/>
          </a:xfrm>
          <a:solidFill>
            <a:srgbClr val="F2803A"/>
          </a:solidFill>
          <a:ln w="38100">
            <a:solidFill>
              <a:schemeClr val="tx1"/>
            </a:solidFill>
          </a:ln>
          <a:effectLst>
            <a:outerShdw blurRad="50800" dist="38100" dir="8100000" algn="tr" rotWithShape="0">
              <a:prstClr val="black">
                <a:alpha val="40000"/>
              </a:prstClr>
            </a:outerShdw>
          </a:effectLst>
        </p:spPr>
        <p:txBody>
          <a:bodyPr>
            <a:noAutofit/>
          </a:bodyPr>
          <a:lstStyle/>
          <a:p>
            <a:pPr algn="just"/>
            <a:r>
              <a:rPr lang="it-IT" sz="1800" dirty="0">
                <a:solidFill>
                  <a:schemeClr val="tx1"/>
                </a:solidFill>
              </a:rPr>
              <a:t>Entrando nel merito delle caratteristiche del silicio </a:t>
            </a:r>
            <a:r>
              <a:rPr lang="it-IT" sz="1800" dirty="0">
                <a:solidFill>
                  <a:schemeClr val="tx1"/>
                </a:solidFill>
              </a:rPr>
              <a:t>amorfo, </a:t>
            </a:r>
            <a:r>
              <a:rPr lang="it-IT" sz="1800" dirty="0">
                <a:solidFill>
                  <a:schemeClr val="tx1"/>
                </a:solidFill>
              </a:rPr>
              <a:t>l'aspetto più </a:t>
            </a:r>
            <a:r>
              <a:rPr lang="it-IT" sz="1800" dirty="0">
                <a:solidFill>
                  <a:schemeClr val="tx1"/>
                </a:solidFill>
              </a:rPr>
              <a:t>interessante, </a:t>
            </a:r>
            <a:r>
              <a:rPr lang="it-IT" sz="1800" dirty="0">
                <a:solidFill>
                  <a:schemeClr val="tx1"/>
                </a:solidFill>
              </a:rPr>
              <a:t>per le applicazioni fotoelettriche, è la possibilità di poterlo depositare a basse temperature (fino a 75°C) su superfici di vetro o di materiale plastico. </a:t>
            </a:r>
            <a:r>
              <a:rPr lang="it-IT" sz="1800" dirty="0">
                <a:solidFill>
                  <a:schemeClr val="tx1"/>
                </a:solidFill>
              </a:rPr>
              <a:t> </a:t>
            </a:r>
            <a:endParaRPr lang="it-IT" sz="1800" dirty="0" smtClean="0">
              <a:solidFill>
                <a:schemeClr val="tx1"/>
              </a:solidFill>
            </a:endParaRPr>
          </a:p>
          <a:p>
            <a:pPr algn="just"/>
            <a:r>
              <a:rPr lang="it-IT" sz="1800" dirty="0" smtClean="0">
                <a:solidFill>
                  <a:schemeClr val="tx1"/>
                </a:solidFill>
              </a:rPr>
              <a:t>Utilizzare </a:t>
            </a:r>
            <a:r>
              <a:rPr lang="it-IT" sz="1800" dirty="0">
                <a:solidFill>
                  <a:schemeClr val="tx1"/>
                </a:solidFill>
              </a:rPr>
              <a:t>il silicio comporta anche diversi svantaggi: dopo </a:t>
            </a:r>
            <a:r>
              <a:rPr lang="it-IT" sz="1800" dirty="0">
                <a:solidFill>
                  <a:schemeClr val="tx1"/>
                </a:solidFill>
              </a:rPr>
              <a:t>alcune ore di esposizione, l'efficienza si abbassa fino al 6-7% per poi stabilizzarsi su questo </a:t>
            </a:r>
            <a:r>
              <a:rPr lang="it-IT" sz="1800" dirty="0">
                <a:solidFill>
                  <a:schemeClr val="tx1"/>
                </a:solidFill>
              </a:rPr>
              <a:t>livello.</a:t>
            </a:r>
          </a:p>
          <a:p>
            <a:pPr algn="l"/>
            <a:r>
              <a:rPr lang="it-IT" sz="2000" dirty="0">
                <a:solidFill>
                  <a:schemeClr val="tx1"/>
                </a:solidFill>
              </a:rPr>
              <a:t> </a:t>
            </a:r>
            <a:r>
              <a:rPr lang="it-IT" sz="2000" dirty="0">
                <a:solidFill>
                  <a:schemeClr val="tx1"/>
                </a:solidFill>
              </a:rPr>
              <a:t/>
            </a:r>
            <a:br>
              <a:rPr lang="it-IT" sz="2000" dirty="0">
                <a:solidFill>
                  <a:schemeClr val="tx1"/>
                </a:solidFill>
              </a:rPr>
            </a:br>
            <a:r>
              <a:rPr lang="it-IT" sz="2000" dirty="0">
                <a:solidFill>
                  <a:schemeClr val="tx1"/>
                </a:solidFill>
              </a:rPr>
              <a:t> </a:t>
            </a:r>
          </a:p>
        </p:txBody>
      </p:sp>
      <p:sp>
        <p:nvSpPr>
          <p:cNvPr id="4" name="CasellaDiTesto 3"/>
          <p:cNvSpPr txBox="1"/>
          <p:nvPr/>
        </p:nvSpPr>
        <p:spPr>
          <a:xfrm>
            <a:off x="5148775" y="3335142"/>
            <a:ext cx="6485206" cy="3416320"/>
          </a:xfrm>
          <a:prstGeom prst="rect">
            <a:avLst/>
          </a:prstGeom>
          <a:solidFill>
            <a:srgbClr val="F2803A"/>
          </a:solidFill>
          <a:ln w="38100">
            <a:solidFill>
              <a:schemeClr val="tx1"/>
            </a:solidFill>
          </a:ln>
          <a:effectLst>
            <a:outerShdw blurRad="50800" dist="38100" dir="8100000" algn="tr" rotWithShape="0">
              <a:prstClr val="black">
                <a:alpha val="40000"/>
              </a:prstClr>
            </a:outerShdw>
          </a:effectLst>
        </p:spPr>
        <p:txBody>
          <a:bodyPr wrap="square" rtlCol="0">
            <a:spAutoFit/>
          </a:bodyPr>
          <a:lstStyle/>
          <a:p>
            <a:pPr algn="just"/>
            <a:r>
              <a:rPr lang="it-IT" dirty="0"/>
              <a:t>Un altro fattore che non può essere dimenticato è l'inquinamento creato in fase di produzione e smaltimento delle componenti fotovoltaiche, infatti, ad eccezione del silicio amorfo, tutti gli altri materiali, utili per la realizzazione delle celle, presentano caratteristiche di tossicità. L'interesse per questa tecnologia è di casa anche in Italia, grazie al progetto per la produzione di moduli, condotto nei laboratori del Dipartimento di Fisica di Parma, che ha portato alla realizzazione di celle solari a base di </a:t>
            </a:r>
            <a:r>
              <a:rPr lang="it-IT" dirty="0" err="1"/>
              <a:t>Diseleniuro</a:t>
            </a:r>
            <a:r>
              <a:rPr lang="it-IT" dirty="0"/>
              <a:t> di Rame</a:t>
            </a:r>
            <a:br>
              <a:rPr lang="it-IT" dirty="0"/>
            </a:br>
            <a:r>
              <a:rPr lang="it-IT" dirty="0"/>
              <a:t>e Indio, con un'efficienza di conversione, tra le più alte, di oltre 15% in un processo di produzione semplificato ed innovativo.</a:t>
            </a:r>
            <a:r>
              <a:rPr lang="it-IT" sz="2000" dirty="0"/>
              <a:t/>
            </a:r>
            <a:br>
              <a:rPr lang="it-IT" sz="2000" dirty="0"/>
            </a:br>
            <a:endParaRPr lang="it-IT" dirty="0"/>
          </a:p>
        </p:txBody>
      </p:sp>
    </p:spTree>
    <p:extLst>
      <p:ext uri="{BB962C8B-B14F-4D97-AF65-F5344CB8AC3E}">
        <p14:creationId xmlns:p14="http://schemas.microsoft.com/office/powerpoint/2010/main" val="2108265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0"/>
          <p:cNvSpPr>
            <a:spLocks noChangeArrowheads="1"/>
          </p:cNvSpPr>
          <p:nvPr/>
        </p:nvSpPr>
        <p:spPr bwMode="auto">
          <a:xfrm>
            <a:off x="4079875" y="1024582"/>
            <a:ext cx="6245811"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tabLst>
                <a:tab pos="457200" algn="l"/>
                <a:tab pos="971550" algn="l"/>
              </a:tabLst>
              <a:defRPr sz="3200">
                <a:solidFill>
                  <a:schemeClr val="tx1"/>
                </a:solidFill>
                <a:latin typeface="Arial" panose="020B0604020202020204" pitchFamily="34" charset="0"/>
              </a:defRPr>
            </a:lvl1pPr>
            <a:lvl2pPr marL="742950" indent="-285750">
              <a:spcBef>
                <a:spcPct val="20000"/>
              </a:spcBef>
              <a:buChar char="–"/>
              <a:tabLst>
                <a:tab pos="457200" algn="l"/>
                <a:tab pos="971550" algn="l"/>
              </a:tabLst>
              <a:defRPr sz="2800">
                <a:solidFill>
                  <a:schemeClr val="tx1"/>
                </a:solidFill>
                <a:latin typeface="Arial" panose="020B0604020202020204" pitchFamily="34" charset="0"/>
              </a:defRPr>
            </a:lvl2pPr>
            <a:lvl3pPr marL="1143000" indent="-228600">
              <a:spcBef>
                <a:spcPct val="20000"/>
              </a:spcBef>
              <a:buChar char="•"/>
              <a:tabLst>
                <a:tab pos="457200" algn="l"/>
                <a:tab pos="971550" algn="l"/>
              </a:tabLst>
              <a:defRPr sz="2400">
                <a:solidFill>
                  <a:schemeClr val="tx1"/>
                </a:solidFill>
                <a:latin typeface="Arial" panose="020B0604020202020204" pitchFamily="34" charset="0"/>
              </a:defRPr>
            </a:lvl3pPr>
            <a:lvl4pPr marL="1600200" indent="-228600">
              <a:spcBef>
                <a:spcPct val="20000"/>
              </a:spcBef>
              <a:buChar char="–"/>
              <a:tabLst>
                <a:tab pos="457200" algn="l"/>
                <a:tab pos="971550" algn="l"/>
              </a:tabLst>
              <a:defRPr sz="2000">
                <a:solidFill>
                  <a:schemeClr val="tx1"/>
                </a:solidFill>
                <a:latin typeface="Arial" panose="020B0604020202020204" pitchFamily="34" charset="0"/>
              </a:defRPr>
            </a:lvl4pPr>
            <a:lvl5pPr marL="2057400" indent="-228600">
              <a:spcBef>
                <a:spcPct val="20000"/>
              </a:spcBef>
              <a:buChar char="»"/>
              <a:tabLst>
                <a:tab pos="457200" algn="l"/>
                <a:tab pos="9715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 pos="9715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 pos="9715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 pos="9715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 pos="971550" algn="l"/>
              </a:tabLst>
              <a:defRPr sz="2000">
                <a:solidFill>
                  <a:schemeClr val="tx1"/>
                </a:solidFill>
                <a:latin typeface="Arial" panose="020B0604020202020204" pitchFamily="34" charset="0"/>
              </a:defRPr>
            </a:lvl9pPr>
          </a:lstStyle>
          <a:p>
            <a:pPr eaLnBrk="1" hangingPunct="1">
              <a:spcBef>
                <a:spcPct val="0"/>
              </a:spcBef>
              <a:buFontTx/>
              <a:buNone/>
            </a:pPr>
            <a:r>
              <a:rPr lang="it-IT" altLang="it-IT" sz="1600" b="1" dirty="0">
                <a:solidFill>
                  <a:srgbClr val="000099"/>
                </a:solidFill>
                <a:latin typeface="Rockwell" panose="02060603020205020403" pitchFamily="18" charset="0"/>
                <a:ea typeface="Times New Roman" panose="02020603050405020304" pitchFamily="18" charset="0"/>
                <a:cs typeface="Comic Sans MS" panose="030F0702030302020204" pitchFamily="66" charset="0"/>
              </a:rPr>
              <a:t>Moduli fotovoltaici</a:t>
            </a: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a:t>
            </a:r>
            <a:endParaRPr lang="it-IT" altLang="it-IT" sz="1300" dirty="0">
              <a:latin typeface="Rockwell" panose="02060603020205020403" pitchFamily="18" charset="0"/>
              <a:ea typeface="Times New Roman" panose="02020603050405020304" pitchFamily="18" charset="0"/>
              <a:cs typeface="Comic Sans MS" panose="030F0702030302020204" pitchFamily="66" charset="0"/>
            </a:endParaRPr>
          </a:p>
          <a:p>
            <a:pPr algn="just">
              <a:spcBef>
                <a:spcPct val="0"/>
              </a:spcBef>
              <a:buFontTx/>
              <a:buNone/>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sono i pannelli che ospitano le celle fotovoltaiche di silicio, che può essere monocristallino, policristallino o amorfo. </a:t>
            </a:r>
            <a:endParaRPr lang="it-IT" altLang="it-IT" sz="1300" dirty="0">
              <a:latin typeface="Rockwell" panose="02060603020205020403" pitchFamily="18" charset="0"/>
              <a:ea typeface="Times New Roman" panose="02020603050405020304" pitchFamily="18" charset="0"/>
              <a:cs typeface="Comic Sans MS" panose="030F0702030302020204" pitchFamily="66" charset="0"/>
            </a:endParaRPr>
          </a:p>
          <a:p>
            <a:pPr algn="just">
              <a:spcBef>
                <a:spcPct val="0"/>
              </a:spcBef>
              <a:buNone/>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Ogni modulo converte l‛energia solare incidente in energia elettrica in corrente continua. </a:t>
            </a:r>
            <a:r>
              <a:rPr lang="it-IT" sz="1400" dirty="0">
                <a:latin typeface="Rockwell" panose="02060603020205020403" pitchFamily="18" charset="0"/>
              </a:rPr>
              <a:t>Un modulo fotovoltaico medio ha un'efficienza attorno al 14 – 16%, ma alcune tecnologie avanzate permettono di superare questi valori. Ad esempio, i moduli "</a:t>
            </a:r>
            <a:r>
              <a:rPr lang="it-IT" sz="1400" dirty="0" err="1">
                <a:latin typeface="Rockwell" panose="02060603020205020403" pitchFamily="18" charset="0"/>
              </a:rPr>
              <a:t>Sunpower</a:t>
            </a:r>
            <a:r>
              <a:rPr lang="it-IT" sz="1400" dirty="0">
                <a:latin typeface="Rockwell" panose="02060603020205020403" pitchFamily="18" charset="0"/>
              </a:rPr>
              <a:t>", che RTR adotta in alcuni impianti, permettono di toccare il 20% di efficienza. Questi moduli speciali montano i recettori della corrente generata dal pennello non sopra il pannello stesso, ma sotto, aumentando cosi la superficie di silicio esposta direttamente ai raggi del sole.</a:t>
            </a:r>
          </a:p>
          <a:p>
            <a:pPr algn="just">
              <a:spcBef>
                <a:spcPct val="0"/>
              </a:spcBef>
              <a:buFontTx/>
              <a:buNone/>
            </a:pPr>
            <a:endParaRPr lang="it-IT" altLang="it-IT" sz="1300" dirty="0">
              <a:latin typeface="Rockwell" panose="02060603020205020403" pitchFamily="18" charset="0"/>
              <a:ea typeface="Times New Roman" panose="02020603050405020304" pitchFamily="18" charset="0"/>
              <a:cs typeface="Comic Sans MS" panose="030F0702030302020204" pitchFamily="66" charset="0"/>
            </a:endParaRPr>
          </a:p>
          <a:p>
            <a:pPr algn="just">
              <a:spcBef>
                <a:spcPct val="0"/>
              </a:spcBef>
              <a:buFontTx/>
              <a:buNone/>
            </a:pPr>
            <a:endPar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endParaRPr>
          </a:p>
          <a:p>
            <a:pPr>
              <a:spcBef>
                <a:spcPct val="0"/>
              </a:spcBef>
              <a:buFontTx/>
              <a:buNone/>
            </a:pPr>
            <a:r>
              <a:rPr lang="it-IT" altLang="it-IT" sz="11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     </a:t>
            </a:r>
            <a:endParaRPr lang="it-IT" altLang="it-IT" sz="900" dirty="0">
              <a:latin typeface="Rockwell" panose="02060603020205020403" pitchFamily="18" charset="0"/>
              <a:ea typeface="Times New Roman" panose="02020603050405020304" pitchFamily="18" charset="0"/>
              <a:cs typeface="Comic Sans MS" panose="030F0702030302020204" pitchFamily="66" charset="0"/>
            </a:endParaRPr>
          </a:p>
          <a:p>
            <a:pPr>
              <a:spcBef>
                <a:spcPct val="0"/>
              </a:spcBef>
              <a:buFontTx/>
              <a:buNone/>
            </a:pPr>
            <a:endParaRPr lang="it-IT" altLang="it-IT" sz="2400" dirty="0">
              <a:latin typeface="Times New Roman" panose="02020603050405020304" pitchFamily="18" charset="0"/>
              <a:ea typeface="Times New Roman" panose="02020603050405020304" pitchFamily="18" charset="0"/>
              <a:cs typeface="Comic Sans MS" panose="030F0702030302020204" pitchFamily="66" charset="0"/>
            </a:endParaRPr>
          </a:p>
        </p:txBody>
      </p:sp>
      <p:sp>
        <p:nvSpPr>
          <p:cNvPr id="18438" name="Rectangle 11"/>
          <p:cNvSpPr>
            <a:spLocks noChangeArrowheads="1"/>
          </p:cNvSpPr>
          <p:nvPr/>
        </p:nvSpPr>
        <p:spPr bwMode="auto">
          <a:xfrm>
            <a:off x="4079875" y="3645999"/>
            <a:ext cx="61214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57200" algn="l"/>
                <a:tab pos="971550" algn="l"/>
              </a:tabLst>
              <a:defRPr sz="3200">
                <a:solidFill>
                  <a:schemeClr val="tx1"/>
                </a:solidFill>
                <a:latin typeface="Arial" panose="020B0604020202020204" pitchFamily="34" charset="0"/>
              </a:defRPr>
            </a:lvl1pPr>
            <a:lvl2pPr marL="742950" indent="-285750">
              <a:spcBef>
                <a:spcPct val="20000"/>
              </a:spcBef>
              <a:buChar char="–"/>
              <a:tabLst>
                <a:tab pos="457200" algn="l"/>
                <a:tab pos="971550" algn="l"/>
              </a:tabLst>
              <a:defRPr sz="2800">
                <a:solidFill>
                  <a:schemeClr val="tx1"/>
                </a:solidFill>
                <a:latin typeface="Arial" panose="020B0604020202020204" pitchFamily="34" charset="0"/>
              </a:defRPr>
            </a:lvl2pPr>
            <a:lvl3pPr marL="1143000" indent="-228600">
              <a:spcBef>
                <a:spcPct val="20000"/>
              </a:spcBef>
              <a:buChar char="•"/>
              <a:tabLst>
                <a:tab pos="457200" algn="l"/>
                <a:tab pos="971550" algn="l"/>
              </a:tabLst>
              <a:defRPr sz="2400">
                <a:solidFill>
                  <a:schemeClr val="tx1"/>
                </a:solidFill>
                <a:latin typeface="Arial" panose="020B0604020202020204" pitchFamily="34" charset="0"/>
              </a:defRPr>
            </a:lvl3pPr>
            <a:lvl4pPr marL="1600200" indent="-228600">
              <a:spcBef>
                <a:spcPct val="20000"/>
              </a:spcBef>
              <a:buChar char="–"/>
              <a:tabLst>
                <a:tab pos="457200" algn="l"/>
                <a:tab pos="971550" algn="l"/>
              </a:tabLst>
              <a:defRPr sz="2000">
                <a:solidFill>
                  <a:schemeClr val="tx1"/>
                </a:solidFill>
                <a:latin typeface="Arial" panose="020B0604020202020204" pitchFamily="34" charset="0"/>
              </a:defRPr>
            </a:lvl4pPr>
            <a:lvl5pPr marL="2057400" indent="-228600">
              <a:spcBef>
                <a:spcPct val="20000"/>
              </a:spcBef>
              <a:buChar char="»"/>
              <a:tabLst>
                <a:tab pos="457200" algn="l"/>
                <a:tab pos="9715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 pos="9715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 pos="9715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 pos="9715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 pos="971550" algn="l"/>
              </a:tabLst>
              <a:defRPr sz="2000">
                <a:solidFill>
                  <a:schemeClr val="tx1"/>
                </a:solidFill>
                <a:latin typeface="Arial" panose="020B0604020202020204" pitchFamily="34" charset="0"/>
              </a:defRPr>
            </a:lvl9pPr>
          </a:lstStyle>
          <a:p>
            <a:pPr algn="just" eaLnBrk="1" hangingPunct="1">
              <a:spcBef>
                <a:spcPct val="0"/>
              </a:spcBef>
              <a:buFontTx/>
              <a:buNone/>
            </a:pPr>
            <a:r>
              <a:rPr lang="it-IT" altLang="it-IT" sz="1600" b="1" dirty="0">
                <a:solidFill>
                  <a:srgbClr val="000099"/>
                </a:solidFill>
                <a:latin typeface="Rockwell" panose="02060603020205020403" pitchFamily="18" charset="0"/>
              </a:rPr>
              <a:t>Inverter</a:t>
            </a:r>
            <a:r>
              <a:rPr lang="it-IT" altLang="it-IT" sz="1300" b="1" dirty="0">
                <a:solidFill>
                  <a:srgbClr val="000099"/>
                </a:solidFill>
                <a:latin typeface="Rockwell" panose="02060603020205020403" pitchFamily="18" charset="0"/>
              </a:rPr>
              <a:t>:</a:t>
            </a:r>
          </a:p>
          <a:p>
            <a:pPr algn="just">
              <a:spcBef>
                <a:spcPct val="0"/>
              </a:spcBef>
              <a:buFontTx/>
              <a:buNone/>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è un dispositivo elettronico che consente di adeguare l’energia elettrica prodotta dai moduli alle esigenze delle apparecchiature elettriche e della rete, operando la conversione da corrente continua a corrente alternata con una frequenza di 50</a:t>
            </a:r>
            <a:r>
              <a:rPr lang="it-IT" altLang="it-IT" sz="1300" dirty="0">
                <a:solidFill>
                  <a:srgbClr val="000000"/>
                </a:solidFill>
                <a:latin typeface="Rockwell" panose="02060603020205020403" pitchFamily="18" charset="0"/>
                <a:ea typeface="Times New Roman" panose="02020603050405020304" pitchFamily="18" charset="0"/>
                <a:cs typeface="Symbol" panose="05050102010706020507" pitchFamily="18" charset="2"/>
              </a:rPr>
              <a:t> </a:t>
            </a: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Hertz.     </a:t>
            </a:r>
            <a:endParaRPr lang="it-IT" altLang="it-IT" sz="1300" dirty="0">
              <a:latin typeface="Rockwell" panose="02060603020205020403" pitchFamily="18" charset="0"/>
            </a:endParaRPr>
          </a:p>
          <a:p>
            <a:pPr algn="just">
              <a:spcBef>
                <a:spcPct val="0"/>
              </a:spcBef>
              <a:buFontTx/>
              <a:buNone/>
            </a:pPr>
            <a:r>
              <a:rPr lang="it-IT" altLang="it-IT" sz="1300" dirty="0">
                <a:solidFill>
                  <a:srgbClr val="000000"/>
                </a:solidFill>
                <a:latin typeface="Rockwell" panose="02060603020205020403" pitchFamily="18" charset="0"/>
                <a:cs typeface="Times New Roman" panose="02020603050405020304" pitchFamily="18" charset="0"/>
              </a:rPr>
              <a:t>Normalmente gli inverter incorporano dei dispositivi di protezione e interfaccia che determinano lo spegni mento dell’impianto in caso di black-out o di disturbi di rete. </a:t>
            </a:r>
            <a:endParaRPr lang="it-IT" altLang="it-IT" sz="1300" dirty="0">
              <a:latin typeface="Rockwell" panose="02060603020205020403" pitchFamily="18" charset="0"/>
            </a:endParaRPr>
          </a:p>
          <a:p>
            <a:pPr algn="just">
              <a:spcBef>
                <a:spcPct val="0"/>
              </a:spcBef>
              <a:buFontTx/>
              <a:buNone/>
            </a:pPr>
            <a:endParaRPr lang="it-IT" altLang="it-IT" sz="1300" dirty="0">
              <a:solidFill>
                <a:srgbClr val="000000"/>
              </a:solidFill>
              <a:latin typeface="Comic Sans MS" panose="030F0702030302020204" pitchFamily="66" charset="0"/>
              <a:cs typeface="Times New Roman" panose="02020603050405020304" pitchFamily="18" charset="0"/>
            </a:endParaRPr>
          </a:p>
        </p:txBody>
      </p:sp>
      <p:sp>
        <p:nvSpPr>
          <p:cNvPr id="39951" name="Text Box 15"/>
          <p:cNvSpPr txBox="1">
            <a:spLocks noChangeArrowheads="1"/>
          </p:cNvSpPr>
          <p:nvPr/>
        </p:nvSpPr>
        <p:spPr bwMode="auto">
          <a:xfrm>
            <a:off x="-793750" y="244671"/>
            <a:ext cx="4464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defRPr/>
            </a:pPr>
            <a:r>
              <a:rPr lang="it-IT" altLang="it-IT" sz="1600" b="1" dirty="0">
                <a:solidFill>
                  <a:srgbClr val="FF0000"/>
                </a:solidFill>
                <a:effectLst>
                  <a:outerShdw blurRad="38100" dist="38100" dir="2700000" algn="tl">
                    <a:srgbClr val="C0C0C0"/>
                  </a:outerShdw>
                </a:effectLst>
              </a:rPr>
              <a:t>COMPONENTI FONDAMENTALI</a:t>
            </a:r>
          </a:p>
        </p:txBody>
      </p:sp>
      <p:pic>
        <p:nvPicPr>
          <p:cNvPr id="18441" name="Picture 17"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1304926"/>
            <a:ext cx="8001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8" descr="Untitled-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0" y="3860800"/>
            <a:ext cx="1390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52429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1989138"/>
            <a:ext cx="1547812"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8"/>
          <p:cNvSpPr>
            <a:spLocks noChangeArrowheads="1"/>
          </p:cNvSpPr>
          <p:nvPr/>
        </p:nvSpPr>
        <p:spPr bwMode="auto">
          <a:xfrm>
            <a:off x="1919288" y="1341439"/>
            <a:ext cx="3744912"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tabLst>
                <a:tab pos="495300" algn="l"/>
              </a:tabLst>
              <a:defRPr sz="3200">
                <a:solidFill>
                  <a:schemeClr val="tx1"/>
                </a:solidFill>
                <a:latin typeface="Arial" panose="020B0604020202020204" pitchFamily="34" charset="0"/>
              </a:defRPr>
            </a:lvl1pPr>
            <a:lvl2pPr marL="742950" indent="-285750">
              <a:spcBef>
                <a:spcPct val="20000"/>
              </a:spcBef>
              <a:buChar char="–"/>
              <a:tabLst>
                <a:tab pos="495300" algn="l"/>
              </a:tabLst>
              <a:defRPr sz="2800">
                <a:solidFill>
                  <a:schemeClr val="tx1"/>
                </a:solidFill>
                <a:latin typeface="Arial" panose="020B0604020202020204" pitchFamily="34" charset="0"/>
              </a:defRPr>
            </a:lvl2pPr>
            <a:lvl3pPr marL="1143000" indent="-228600">
              <a:spcBef>
                <a:spcPct val="20000"/>
              </a:spcBef>
              <a:buChar char="•"/>
              <a:tabLst>
                <a:tab pos="495300" algn="l"/>
              </a:tabLst>
              <a:defRPr sz="2400">
                <a:solidFill>
                  <a:schemeClr val="tx1"/>
                </a:solidFill>
                <a:latin typeface="Arial" panose="020B0604020202020204" pitchFamily="34" charset="0"/>
              </a:defRPr>
            </a:lvl3pPr>
            <a:lvl4pPr marL="1600200" indent="-228600">
              <a:spcBef>
                <a:spcPct val="20000"/>
              </a:spcBef>
              <a:buChar char="–"/>
              <a:tabLst>
                <a:tab pos="495300" algn="l"/>
              </a:tabLst>
              <a:defRPr sz="2000">
                <a:solidFill>
                  <a:schemeClr val="tx1"/>
                </a:solidFill>
                <a:latin typeface="Arial" panose="020B0604020202020204" pitchFamily="34" charset="0"/>
              </a:defRPr>
            </a:lvl4pPr>
            <a:lvl5pPr marL="2057400" indent="-228600">
              <a:spcBef>
                <a:spcPct val="20000"/>
              </a:spcBef>
              <a:buChar char="»"/>
              <a:tabLst>
                <a:tab pos="495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95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95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95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95300" algn="l"/>
              </a:tabLst>
              <a:defRPr sz="2000">
                <a:solidFill>
                  <a:schemeClr val="tx1"/>
                </a:solidFill>
                <a:latin typeface="Arial" panose="020B0604020202020204" pitchFamily="34" charset="0"/>
              </a:defRPr>
            </a:lvl9pPr>
          </a:lstStyle>
          <a:p>
            <a:pPr eaLnBrk="1" hangingPunct="1">
              <a:spcBef>
                <a:spcPct val="0"/>
              </a:spcBef>
              <a:buFontTx/>
              <a:buNone/>
            </a:pPr>
            <a:r>
              <a:rPr lang="it-IT" altLang="it-IT" sz="1600" b="1" dirty="0">
                <a:solidFill>
                  <a:srgbClr val="FF0000"/>
                </a:solidFill>
                <a:latin typeface="Arial Rounded MT Bold" panose="020F0704030504030204" pitchFamily="34" charset="0"/>
                <a:ea typeface="Times New Roman" panose="02020603050405020304" pitchFamily="18" charset="0"/>
                <a:cs typeface="Comic Sans MS" panose="030F0702030302020204" pitchFamily="66" charset="0"/>
              </a:rPr>
              <a:t>Dove può essere installato</a:t>
            </a:r>
          </a:p>
          <a:p>
            <a:pPr eaLnBrk="1" hangingPunct="1">
              <a:spcBef>
                <a:spcPct val="0"/>
              </a:spcBef>
              <a:buFontTx/>
              <a:buNone/>
            </a:pPr>
            <a:endParaRPr lang="it-IT" altLang="it-IT" sz="1600" dirty="0">
              <a:latin typeface="Comic Sans MS" panose="030F0702030302020204" pitchFamily="66" charset="0"/>
              <a:ea typeface="Times New Roman" panose="02020603050405020304" pitchFamily="18" charset="0"/>
              <a:cs typeface="Comic Sans MS" panose="030F0702030302020204" pitchFamily="66" charset="0"/>
            </a:endParaRPr>
          </a:p>
          <a:p>
            <a:pPr algn="just">
              <a:spcBef>
                <a:spcPct val="0"/>
              </a:spcBef>
              <a:buFontTx/>
              <a:buNone/>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I moduli fotovoltaici possono essere collocati sul tetto (sia piano che a falda) con il sistema di integrazione architettonica. </a:t>
            </a:r>
            <a:endParaRPr lang="it-IT" altLang="it-IT" sz="1300" dirty="0">
              <a:latin typeface="Rockwell" panose="02060603020205020403" pitchFamily="18" charset="0"/>
              <a:ea typeface="Times New Roman" panose="02020603050405020304" pitchFamily="18" charset="0"/>
              <a:cs typeface="Comic Sans MS" panose="030F0702030302020204" pitchFamily="66" charset="0"/>
            </a:endParaRPr>
          </a:p>
          <a:p>
            <a:pPr algn="just">
              <a:spcBef>
                <a:spcPct val="0"/>
              </a:spcBef>
              <a:buFontTx/>
              <a:buNone/>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La decisione in merito alla fattibilità tecnica si basa sull’‛esistenza nel sito d‛installazione dei seguenti requisiti, che dovranno essere verificati in sede di sopralluogo: </a:t>
            </a:r>
            <a:endParaRPr lang="it-IT" altLang="it-IT" sz="1300" dirty="0">
              <a:latin typeface="Rockwell" panose="02060603020205020403" pitchFamily="18" charset="0"/>
              <a:ea typeface="Times New Roman" panose="02020603050405020304" pitchFamily="18" charset="0"/>
              <a:cs typeface="Comic Sans MS" panose="030F0702030302020204" pitchFamily="66" charset="0"/>
            </a:endParaRPr>
          </a:p>
          <a:p>
            <a:pPr>
              <a:spcBef>
                <a:spcPct val="0"/>
              </a:spcBef>
              <a:buFontTx/>
              <a:buBlip>
                <a:blip r:embed="rId3"/>
              </a:buBlip>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 disponibilità dello spazio necessario per </a:t>
            </a:r>
          </a:p>
          <a:p>
            <a:pPr>
              <a:spcBef>
                <a:spcPct val="0"/>
              </a:spcBef>
              <a:buFontTx/>
              <a:buNone/>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   installare i moduli; </a:t>
            </a:r>
            <a:endParaRPr lang="it-IT" altLang="it-IT" sz="1300" dirty="0">
              <a:latin typeface="Rockwell" panose="02060603020205020403" pitchFamily="18" charset="0"/>
              <a:ea typeface="Times New Roman" panose="02020603050405020304" pitchFamily="18" charset="0"/>
              <a:cs typeface="Comic Sans MS" panose="030F0702030302020204" pitchFamily="66" charset="0"/>
            </a:endParaRPr>
          </a:p>
          <a:p>
            <a:pPr>
              <a:spcBef>
                <a:spcPct val="0"/>
              </a:spcBef>
              <a:buFontTx/>
              <a:buBlip>
                <a:blip r:embed="rId3"/>
              </a:buBlip>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 corretta esposizione ed inclinazione della</a:t>
            </a:r>
          </a:p>
          <a:p>
            <a:pPr>
              <a:spcBef>
                <a:spcPct val="0"/>
              </a:spcBef>
              <a:buFontTx/>
              <a:buNone/>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   suddetta superficie. </a:t>
            </a:r>
            <a:endParaRPr lang="it-IT" altLang="it-IT" sz="1300" dirty="0">
              <a:latin typeface="Rockwell" panose="02060603020205020403" pitchFamily="18" charset="0"/>
              <a:ea typeface="Times New Roman" panose="02020603050405020304" pitchFamily="18" charset="0"/>
              <a:cs typeface="Comic Sans MS" panose="030F0702030302020204" pitchFamily="66" charset="0"/>
            </a:endParaRPr>
          </a:p>
          <a:p>
            <a:pPr>
              <a:spcBef>
                <a:spcPct val="0"/>
              </a:spcBef>
              <a:buFontTx/>
              <a:buNone/>
            </a:pPr>
            <a:endPar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endParaRPr>
          </a:p>
          <a:p>
            <a:pPr algn="just">
              <a:spcBef>
                <a:spcPct val="0"/>
              </a:spcBef>
              <a:buFontTx/>
              <a:buNone/>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I moduli fotovoltaici in silicio amorfo a film sottile creano le condizioni ottimali per produrre energia elettrica sia su coperture piane, inclinate che su coperture a geometria variabile (nuove ed esistenti.</a:t>
            </a:r>
            <a:endParaRPr lang="it-IT" altLang="it-IT" sz="1300" dirty="0">
              <a:latin typeface="Rockwell" panose="02060603020205020403" pitchFamily="18" charset="0"/>
              <a:ea typeface="Times New Roman" panose="02020603050405020304" pitchFamily="18" charset="0"/>
              <a:cs typeface="Comic Sans MS" panose="030F0702030302020204" pitchFamily="66" charset="0"/>
            </a:endParaRPr>
          </a:p>
          <a:p>
            <a:pPr>
              <a:spcBef>
                <a:spcPct val="0"/>
              </a:spcBef>
              <a:buFontTx/>
              <a:buBlip>
                <a:blip r:embed="rId3"/>
              </a:buBlip>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 assenza di ostacoli in grado di creare</a:t>
            </a:r>
          </a:p>
          <a:p>
            <a:pPr>
              <a:spcBef>
                <a:spcPct val="0"/>
              </a:spcBef>
              <a:buFontTx/>
              <a:buNone/>
            </a:pPr>
            <a:r>
              <a:rPr lang="it-IT" altLang="it-IT" sz="1300" dirty="0">
                <a:solidFill>
                  <a:srgbClr val="000000"/>
                </a:solidFill>
                <a:latin typeface="Rockwell" panose="02060603020205020403" pitchFamily="18" charset="0"/>
                <a:ea typeface="Times New Roman" panose="02020603050405020304" pitchFamily="18" charset="0"/>
                <a:cs typeface="Comic Sans MS" panose="030F0702030302020204" pitchFamily="66" charset="0"/>
              </a:rPr>
              <a:t>   ombreggiamento.</a:t>
            </a:r>
            <a:endParaRPr lang="it-IT" altLang="it-IT" sz="1300" dirty="0">
              <a:latin typeface="Rockwell" panose="02060603020205020403" pitchFamily="18" charset="0"/>
              <a:ea typeface="Times New Roman" panose="02020603050405020304" pitchFamily="18" charset="0"/>
              <a:cs typeface="Comic Sans MS" panose="030F0702030302020204" pitchFamily="66" charset="0"/>
            </a:endParaRPr>
          </a:p>
        </p:txBody>
      </p:sp>
      <p:sp>
        <p:nvSpPr>
          <p:cNvPr id="20487" name="Rectangle 9"/>
          <p:cNvSpPr>
            <a:spLocks noChangeArrowheads="1"/>
          </p:cNvSpPr>
          <p:nvPr/>
        </p:nvSpPr>
        <p:spPr bwMode="auto">
          <a:xfrm>
            <a:off x="6024563" y="4684713"/>
            <a:ext cx="4178300" cy="108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it-IT" altLang="it-IT" sz="1300" dirty="0">
                <a:solidFill>
                  <a:srgbClr val="000000"/>
                </a:solidFill>
                <a:latin typeface="Rockwell" panose="02060603020205020403" pitchFamily="18" charset="0"/>
              </a:rPr>
              <a:t>Nei moduli fotovoltaici in silicio amorfo a film sottile i diodi di bypass integrati sono connessi ad ogni singola cella, permettendo ai moduli di produrre elettricità anche quando sono accidentalmente sporchi o fortemente ombreggiati.</a:t>
            </a:r>
            <a:r>
              <a:rPr lang="it-IT" altLang="it-IT" sz="1300" dirty="0">
                <a:solidFill>
                  <a:srgbClr val="000000"/>
                </a:solidFill>
                <a:latin typeface="Comic Sans MS" panose="030F0702030302020204" pitchFamily="66" charset="0"/>
              </a:rPr>
              <a:t> </a:t>
            </a:r>
            <a:endParaRPr lang="it-IT" altLang="it-IT" sz="1300" dirty="0">
              <a:latin typeface="Comic Sans MS" panose="030F0702030302020204" pitchFamily="66" charset="0"/>
            </a:endParaRPr>
          </a:p>
        </p:txBody>
      </p:sp>
      <p:pic>
        <p:nvPicPr>
          <p:cNvPr id="20489" name="Picture 11" descr="Untitled-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3" y="1989139"/>
            <a:ext cx="302895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561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Legno">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TM03090434[[fn=Legno]]</Template>
  <TotalTime>126</TotalTime>
  <Words>1956</Words>
  <Application>Microsoft Office PowerPoint</Application>
  <PresentationFormat>Widescreen</PresentationFormat>
  <Paragraphs>118</Paragraphs>
  <Slides>16</Slides>
  <Notes>1</Notes>
  <HiddenSlides>0</HiddenSlides>
  <MMClips>0</MMClips>
  <ScaleCrop>false</ScaleCrop>
  <HeadingPairs>
    <vt:vector size="6" baseType="variant">
      <vt:variant>
        <vt:lpstr>Caratteri utilizzati</vt:lpstr>
      </vt:variant>
      <vt:variant>
        <vt:i4>10</vt:i4>
      </vt:variant>
      <vt:variant>
        <vt:lpstr>Tema</vt:lpstr>
      </vt:variant>
      <vt:variant>
        <vt:i4>4</vt:i4>
      </vt:variant>
      <vt:variant>
        <vt:lpstr>Titoli diapositive</vt:lpstr>
      </vt:variant>
      <vt:variant>
        <vt:i4>16</vt:i4>
      </vt:variant>
    </vt:vector>
  </HeadingPairs>
  <TitlesOfParts>
    <vt:vector size="30" baseType="lpstr">
      <vt:lpstr>Arial</vt:lpstr>
      <vt:lpstr>Arial Black</vt:lpstr>
      <vt:lpstr>Arial Narrow</vt:lpstr>
      <vt:lpstr>Arial Rounded MT Bold</vt:lpstr>
      <vt:lpstr>Calibri</vt:lpstr>
      <vt:lpstr>Comic Sans MS</vt:lpstr>
      <vt:lpstr>Rockwell</vt:lpstr>
      <vt:lpstr>Symbol</vt:lpstr>
      <vt:lpstr>Times New Roman</vt:lpstr>
      <vt:lpstr>Wingdings</vt:lpstr>
      <vt:lpstr>Legno</vt:lpstr>
      <vt:lpstr>Tema di Office</vt:lpstr>
      <vt:lpstr>1_Tema di Office</vt:lpstr>
      <vt:lpstr>2_Tema di Office</vt:lpstr>
      <vt:lpstr>IL Fotovoltaico </vt:lpstr>
      <vt:lpstr>Presentazione standard di PowerPoint</vt:lpstr>
      <vt:lpstr>Il fotovoltaico e il Protocollo di Kyoto</vt:lpstr>
      <vt:lpstr>Presentazione standard di PowerPoint</vt:lpstr>
      <vt:lpstr>Presentazione standard di PowerPoint</vt:lpstr>
      <vt:lpstr>Presentazione standard di PowerPoint</vt:lpstr>
      <vt:lpstr>Silicio: vantaggio o svantaggio?</vt:lpstr>
      <vt:lpstr>Presentazione standard di PowerPoint</vt:lpstr>
      <vt:lpstr>Presentazione standard di PowerPoint</vt:lpstr>
      <vt:lpstr>Presentazione standard di PowerPoint</vt:lpstr>
      <vt:lpstr>Presentazione standard di PowerPoint</vt:lpstr>
      <vt:lpstr>Presentazione standard di PowerPoint</vt:lpstr>
      <vt:lpstr>Impatto ambiaentale</vt:lpstr>
      <vt:lpstr> Autoconsumare o vendere l’energia prodotta dal proprio impianto fotovoltaico?</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Fotovoltaico</dc:title>
  <dc:creator>Gaia Filippelli</dc:creator>
  <cp:lastModifiedBy>Gaia Filippelli</cp:lastModifiedBy>
  <cp:revision>16</cp:revision>
  <dcterms:created xsi:type="dcterms:W3CDTF">2015-10-12T15:24:13Z</dcterms:created>
  <dcterms:modified xsi:type="dcterms:W3CDTF">2015-10-15T17:29:40Z</dcterms:modified>
</cp:coreProperties>
</file>